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7" r:id="rId5"/>
    <p:sldId id="283" r:id="rId6"/>
    <p:sldId id="282" r:id="rId7"/>
    <p:sldId id="295" r:id="rId8"/>
    <p:sldId id="266" r:id="rId9"/>
    <p:sldId id="271" r:id="rId10"/>
    <p:sldId id="270" r:id="rId11"/>
    <p:sldId id="290" r:id="rId12"/>
    <p:sldId id="289" r:id="rId13"/>
    <p:sldId id="287" r:id="rId14"/>
    <p:sldId id="286" r:id="rId15"/>
    <p:sldId id="288" r:id="rId16"/>
    <p:sldId id="291" r:id="rId17"/>
    <p:sldId id="285" r:id="rId18"/>
    <p:sldId id="294" r:id="rId19"/>
    <p:sldId id="263" r:id="rId20"/>
    <p:sldId id="272" r:id="rId21"/>
    <p:sldId id="274" r:id="rId22"/>
    <p:sldId id="275" r:id="rId23"/>
    <p:sldId id="278" r:id="rId24"/>
    <p:sldId id="279" r:id="rId25"/>
    <p:sldId id="281" r:id="rId26"/>
    <p:sldId id="273" r:id="rId27"/>
    <p:sldId id="259" r:id="rId28"/>
    <p:sldId id="284" r:id="rId29"/>
    <p:sldId id="296" r:id="rId30"/>
    <p:sldId id="264" r:id="rId31"/>
    <p:sldId id="292" r:id="rId32"/>
    <p:sldId id="277" r:id="rId33"/>
    <p:sldId id="260" r:id="rId34"/>
    <p:sldId id="261" r:id="rId35"/>
    <p:sldId id="262" r:id="rId36"/>
    <p:sldId id="268" r:id="rId37"/>
    <p:sldId id="265" r:id="rId38"/>
    <p:sldId id="269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5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5F55B-31F7-49D3-8282-CCCFF67C9BB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AA0CC-3C08-4676-956A-33A5F40D21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835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DAA0CC-3C08-4676-956A-33A5F40D21B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95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F88C8-C839-2651-96AD-FC2D93795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C5862F-3C83-B644-D56E-667DF3678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8AD6EB-3EFA-4F62-4161-14C4AF650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5D7C18-ECB9-FDF2-F28C-A925ED2DF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F1D648-CFB5-7756-8FE0-B96352D73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20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14E9BA-A584-81F2-6238-B5CACCF8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C6C97B-C6C4-53D3-2ED5-51BE11C93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5F8393-4A71-14DD-905E-9F223254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4E886-1941-1729-6C78-867403F6F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C26542-B1B6-8E1E-CDAF-EFCA679FD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7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2813F88-B623-9F83-496F-EEF9E0F6D0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B6274A-4314-38C8-35A1-5B86EEE2F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506E6-9CF6-1161-F09B-4B009F43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5753C5-B2E6-CE0F-40D2-F7AF954F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001FA-F6DF-CFFC-CBA4-1D130767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3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BA353-036C-BC7E-DD5C-F842E06D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37F30D-6198-C7A6-9FF8-E30BD02E4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A34DA2-7196-8BAB-70CF-6062F19D3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BE0A86-4D40-5194-0B62-D12500DB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A79373-E863-773D-04E4-9A436A8D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644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CFAAE6-F572-FB8D-EF68-E78EBF7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A56148-3AB7-03AE-B047-B7A8A38C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5B18E6-6FBB-DF23-75CD-C3738598C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7D188-2E8D-9FB2-97B7-D80136F17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799E2-ABD6-4A46-8FF4-29073ED3E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7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AEA17-FEDE-D522-0EB5-142DEB9D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73AC09-9C37-0107-7B45-862AC6F8C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15951-CBBD-111B-D4D3-4DAB05569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8B5506-DEF7-3AA0-CD47-63DFD40A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925DB-998E-E953-736B-71CD8380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A75162-A237-6BEF-6B4D-91EE65260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978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58557-8D5D-6803-82BE-AAC54C34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A6BE21-852C-215C-1191-2337E3CF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92E40C-8FD1-2638-DE77-719A4494A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6C1C7F-4603-5C7D-7317-18FFBC42F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E2ABD1-DD44-8965-DEFF-5CE0C5071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AA0066-893B-2251-AEE7-2CE74095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CC0FC3-1D4D-BF54-80DD-999E8BF2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8C2BCC-087B-ED7B-01B6-AC2384A9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D55477-F5CC-CBD2-4794-C517567C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B2735E-5EA5-93BD-6785-63C64043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45CE793-FD29-7CBA-8AAB-0CBE824B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D328BFE-9024-1477-921E-41BB9066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746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A226A5-D83C-4D0B-15F3-B2E6D9DF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684DC7F-256B-A47C-D3A8-B2FE1A7E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9179F-D087-75D5-C742-BF01AD56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3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75C826-A24B-577B-4F36-E4D96F1C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56796-46B9-C415-8C9D-6C059A11C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3A4EE2-A7A4-DC1E-F1EB-830211859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040640-90DB-BB5B-75E4-488A8257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2EB5A-393E-6CA5-DCB9-9FE3671B0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F0F721-B5CB-734B-1C4C-C2D80827D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55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842B0B-BF43-3BCC-C642-88416980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8846A1-54D8-B4FE-84DC-F091CC6BF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90C572-AC97-DC0F-C35D-BE1AB4292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2AC30D-034E-E375-9449-54CCE5AB6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672EE3-52A9-9560-D281-C93D9C691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233FE1-E625-129E-7CCB-E0326639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2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DF3357-BACB-7DAD-B290-F7BB7BBFE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A993A5-AE3D-9C56-F1D1-4E93547A1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1AEA59-1B17-B8D6-A007-E8360EDA8F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BCF0D5-AAE1-4B70-A351-F9AD24074C72}" type="datetimeFigureOut">
              <a:rPr lang="ko-KR" altLang="en-US" smtClean="0"/>
              <a:t>2026-01-29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2FBEB3-1DDA-0E21-C038-A2E13C39B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6C40EC-B099-6060-A11D-809255054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D41F9F-9A5A-479A-80C8-35C1038289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7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slide" Target="slide17.xml"/><Relationship Id="rId7" Type="http://schemas.openxmlformats.org/officeDocument/2006/relationships/image" Target="../media/image30.png"/><Relationship Id="rId12" Type="http://schemas.openxmlformats.org/officeDocument/2006/relationships/slide" Target="slide15.xml"/><Relationship Id="rId1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slide" Target="slide12.xml"/><Relationship Id="rId10" Type="http://schemas.openxmlformats.org/officeDocument/2006/relationships/image" Target="../media/image31.png"/><Relationship Id="rId19" Type="http://schemas.openxmlformats.org/officeDocument/2006/relationships/slide" Target="slide18.xml"/><Relationship Id="rId4" Type="http://schemas.openxmlformats.org/officeDocument/2006/relationships/image" Target="../media/image250.png"/><Relationship Id="rId9" Type="http://schemas.openxmlformats.org/officeDocument/2006/relationships/slide" Target="slide13.xml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10.png"/><Relationship Id="rId18" Type="http://schemas.openxmlformats.org/officeDocument/2006/relationships/slide" Target="slide36.xml"/><Relationship Id="rId3" Type="http://schemas.openxmlformats.org/officeDocument/2006/relationships/slide" Target="slide27.xml"/><Relationship Id="rId7" Type="http://schemas.openxmlformats.org/officeDocument/2006/relationships/image" Target="../media/image210.png"/><Relationship Id="rId12" Type="http://schemas.openxmlformats.org/officeDocument/2006/relationships/slide" Target="slide3.xml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35.xml"/><Relationship Id="rId10" Type="http://schemas.openxmlformats.org/officeDocument/2006/relationships/image" Target="../media/image310.png"/><Relationship Id="rId19" Type="http://schemas.openxmlformats.org/officeDocument/2006/relationships/image" Target="../media/image610.png"/><Relationship Id="rId4" Type="http://schemas.openxmlformats.org/officeDocument/2006/relationships/image" Target="../media/image110.png"/><Relationship Id="rId9" Type="http://schemas.openxmlformats.org/officeDocument/2006/relationships/slide" Target="slide34.xml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570.png"/><Relationship Id="rId3" Type="http://schemas.openxmlformats.org/officeDocument/2006/relationships/slide" Target="slide30.xml"/><Relationship Id="rId7" Type="http://schemas.openxmlformats.org/officeDocument/2006/relationships/image" Target="../media/image480.png"/><Relationship Id="rId12" Type="http://schemas.openxmlformats.org/officeDocument/2006/relationships/slide" Target="slide3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11" Type="http://schemas.openxmlformats.org/officeDocument/2006/relationships/image" Target="../media/image60.png"/><Relationship Id="rId5" Type="http://schemas.openxmlformats.org/officeDocument/2006/relationships/image" Target="../media/image58.png"/><Relationship Id="rId10" Type="http://schemas.openxmlformats.org/officeDocument/2006/relationships/image" Target="../media/image490.png"/><Relationship Id="rId4" Type="http://schemas.openxmlformats.org/officeDocument/2006/relationships/image" Target="../media/image57.png"/><Relationship Id="rId9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9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slide" Target="slide21.xml"/><Relationship Id="rId26" Type="http://schemas.openxmlformats.org/officeDocument/2006/relationships/image" Target="../media/image15.png"/><Relationship Id="rId3" Type="http://schemas.openxmlformats.org/officeDocument/2006/relationships/slide" Target="slide19.xml"/><Relationship Id="rId21" Type="http://schemas.openxmlformats.org/officeDocument/2006/relationships/slide" Target="slide22.xml"/><Relationship Id="rId34" Type="http://schemas.openxmlformats.org/officeDocument/2006/relationships/image" Target="../media/image170.png"/><Relationship Id="rId7" Type="http://schemas.openxmlformats.org/officeDocument/2006/relationships/image" Target="../media/image80.png"/><Relationship Id="rId12" Type="http://schemas.openxmlformats.org/officeDocument/2006/relationships/slide" Target="slide20.xml"/><Relationship Id="rId17" Type="http://schemas.openxmlformats.org/officeDocument/2006/relationships/image" Target="../media/image12.png"/><Relationship Id="rId25" Type="http://schemas.openxmlformats.org/officeDocument/2006/relationships/image" Target="../media/image14.png"/><Relationship Id="rId33" Type="http://schemas.openxmlformats.org/officeDocument/2006/relationships/slide" Target="slide31.xml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24" Type="http://schemas.openxmlformats.org/officeDocument/2006/relationships/slide" Target="slide23.xml"/><Relationship Id="rId32" Type="http://schemas.openxmlformats.org/officeDocument/2006/relationships/image" Target="../media/image17.png"/><Relationship Id="rId5" Type="http://schemas.openxmlformats.org/officeDocument/2006/relationships/image" Target="../media/image8.png"/><Relationship Id="rId15" Type="http://schemas.openxmlformats.org/officeDocument/2006/relationships/slide" Target="slide26.xml"/><Relationship Id="rId23" Type="http://schemas.openxmlformats.org/officeDocument/2006/relationships/image" Target="../media/image14.png"/><Relationship Id="rId28" Type="http://schemas.openxmlformats.org/officeDocument/2006/relationships/image" Target="../media/image15.png"/><Relationship Id="rId36" Type="http://schemas.openxmlformats.org/officeDocument/2006/relationships/slide" Target="slide24.xml"/><Relationship Id="rId10" Type="http://schemas.openxmlformats.org/officeDocument/2006/relationships/image" Target="../media/image90.png"/><Relationship Id="rId19" Type="http://schemas.openxmlformats.org/officeDocument/2006/relationships/image" Target="../media/image120.png"/><Relationship Id="rId31" Type="http://schemas.openxmlformats.org/officeDocument/2006/relationships/image" Target="../media/image160.png"/><Relationship Id="rId4" Type="http://schemas.openxmlformats.org/officeDocument/2006/relationships/image" Target="../media/image7.png"/><Relationship Id="rId9" Type="http://schemas.openxmlformats.org/officeDocument/2006/relationships/slide" Target="slide8.xml"/><Relationship Id="rId14" Type="http://schemas.openxmlformats.org/officeDocument/2006/relationships/image" Target="../media/image11.png"/><Relationship Id="rId22" Type="http://schemas.openxmlformats.org/officeDocument/2006/relationships/image" Target="../media/image130.png"/><Relationship Id="rId27" Type="http://schemas.openxmlformats.org/officeDocument/2006/relationships/slide" Target="slide25.xml"/><Relationship Id="rId30" Type="http://schemas.openxmlformats.org/officeDocument/2006/relationships/slide" Target="slide11.xml"/><Relationship Id="rId35" Type="http://schemas.openxmlformats.org/officeDocument/2006/relationships/image" Target="../media/image18.png"/><Relationship Id="rId8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He5EGvXFgM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slide" Target="slide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2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69D66-54FA-9A8F-44C1-0A37197B7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TextRendering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844A61-6119-FC8B-8F49-8D67F71E07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2021180007 </a:t>
            </a:r>
            <a:r>
              <a:rPr lang="ko-KR" altLang="en-US"/>
              <a:t>노훈철</a:t>
            </a:r>
          </a:p>
        </p:txBody>
      </p:sp>
    </p:spTree>
    <p:extLst>
      <p:ext uri="{BB962C8B-B14F-4D97-AF65-F5344CB8AC3E}">
        <p14:creationId xmlns:p14="http://schemas.microsoft.com/office/powerpoint/2010/main" val="1615498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63A8D-B299-B5EB-3954-5CC73E1F3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34EFE-79CC-5802-BF89-70C5AB21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Non Linear Transform</a:t>
            </a:r>
            <a:endParaRPr lang="ko-KR" altLang="en-US" sz="7200"/>
          </a:p>
        </p:txBody>
      </p:sp>
      <p:pic>
        <p:nvPicPr>
          <p:cNvPr id="5" name="그림 4" descr="패턴, 사각형, 대칭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B02500-E5FE-353E-D80B-AACFCAB3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5088"/>
            <a:ext cx="2699657" cy="2712912"/>
          </a:xfrm>
          <a:prstGeom prst="rect">
            <a:avLst/>
          </a:prstGeom>
        </p:spPr>
      </p:pic>
      <p:pic>
        <p:nvPicPr>
          <p:cNvPr id="8" name="그림 7" descr="패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D0B775-361B-E162-B22F-0649E984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57" y="4145088"/>
            <a:ext cx="2748940" cy="27129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BF4DD-0421-E1BE-BCE1-4884CE96ACAB}"/>
              </a:ext>
            </a:extLst>
          </p:cNvPr>
          <p:cNvSpPr txBox="1"/>
          <p:nvPr/>
        </p:nvSpPr>
        <p:spPr>
          <a:xfrm>
            <a:off x="5712279" y="5878677"/>
            <a:ext cx="6330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Transform </a:t>
            </a:r>
            <a:r>
              <a:rPr lang="ko-KR" altLang="en-US"/>
              <a:t>결과미리보기 </a:t>
            </a:r>
            <a:r>
              <a:rPr lang="en-US" altLang="ko-KR"/>
              <a:t>(Desmos </a:t>
            </a:r>
            <a:r>
              <a:rPr lang="ko-KR" altLang="en-US"/>
              <a:t>그래프</a:t>
            </a:r>
            <a:r>
              <a:rPr lang="en-US" altLang="ko-KR"/>
              <a:t>)</a:t>
            </a:r>
          </a:p>
          <a:p>
            <a:r>
              <a:rPr lang="ko-KR" altLang="en-US"/>
              <a:t>https://www.desmos.com/calculator/9wqhkfllpv?lang=ko</a:t>
            </a:r>
          </a:p>
        </p:txBody>
      </p:sp>
      <p:pic>
        <p:nvPicPr>
          <p:cNvPr id="4" name="그림 3" descr="폰트, 그래픽, 로고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714E80-03FB-51C3-4C3E-DE5130B0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364" y="0"/>
            <a:ext cx="3045636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56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D94EC8-F3FD-7C10-D33F-2E9B737A4D2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 </a:t>
            </a:r>
            <a:r>
              <a:rPr lang="ko-KR" altLang="en-US" sz="7200"/>
              <a:t>버택스 변형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53109-469A-8001-C6EA-97D551E34C15}"/>
              </a:ext>
            </a:extLst>
          </p:cNvPr>
          <p:cNvSpPr txBox="1"/>
          <p:nvPr/>
        </p:nvSpPr>
        <p:spPr>
          <a:xfrm>
            <a:off x="415485" y="1479053"/>
            <a:ext cx="1554829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CPU</a:t>
            </a:r>
            <a:r>
              <a:rPr lang="ko-KR" altLang="en-US"/>
              <a:t> </a:t>
            </a:r>
            <a:r>
              <a:rPr lang="en-US" altLang="ko-KR"/>
              <a:t>Prepare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8FA2D-F4D4-2362-4179-CEE3AFD74D70}"/>
              </a:ext>
            </a:extLst>
          </p:cNvPr>
          <p:cNvSpPr txBox="1"/>
          <p:nvPr/>
        </p:nvSpPr>
        <p:spPr>
          <a:xfrm>
            <a:off x="4214599" y="1479053"/>
            <a:ext cx="1750772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Vertex Shader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535E2B-D43D-0F3D-A5D9-5C0500D941B5}"/>
              </a:ext>
            </a:extLst>
          </p:cNvPr>
          <p:cNvSpPr txBox="1"/>
          <p:nvPr/>
        </p:nvSpPr>
        <p:spPr>
          <a:xfrm>
            <a:off x="8590187" y="1479053"/>
            <a:ext cx="2142658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Geometry Shader</a:t>
            </a:r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4DF757D-3FD4-DCF7-15AC-3D3992A4DDB0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970314" y="1663719"/>
            <a:ext cx="224428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0C95BFB-E162-4989-3769-6769386836F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965371" y="1663719"/>
            <a:ext cx="2624816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A9787E7E-A8B3-FC11-2574-290151C49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92804999"/>
                  </p:ext>
                </p:extLst>
              </p:nvPr>
            </p:nvGraphicFramePr>
            <p:xfrm>
              <a:off x="8590187" y="1940718"/>
              <a:ext cx="3156388" cy="1775468"/>
            </p:xfrm>
            <a:graphic>
              <a:graphicData uri="http://schemas.microsoft.com/office/powerpoint/2016/slidezoom">
                <pslz:sldZm>
                  <pslz:sldZmObj sldId="285" cId="757908759">
                    <pslz:zmPr id="{712764F0-786F-44B4-A78C-E340E8BFE4A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6388" cy="177546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9787E7E-A8B3-FC11-2574-290151C49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0187" y="1940718"/>
                <a:ext cx="3156388" cy="177546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7E06179A-9E52-A0F9-AF6F-07063C0167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8215991"/>
                  </p:ext>
                </p:extLst>
              </p:nvPr>
            </p:nvGraphicFramePr>
            <p:xfrm>
              <a:off x="5821927" y="3993185"/>
              <a:ext cx="2409031" cy="1355080"/>
            </p:xfrm>
            <a:graphic>
              <a:graphicData uri="http://schemas.microsoft.com/office/powerpoint/2016/slidezoom">
                <pslz:sldZm>
                  <pslz:sldZmObj sldId="286" cId="3767953356">
                    <pslz:zmPr id="{63014B16-32CE-4093-B236-576C7B20994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1" cy="13550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E06179A-9E52-A0F9-AF6F-07063C0167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21927" y="3993185"/>
                <a:ext cx="2409031" cy="13550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3449E6C9-A979-B326-6B5E-0AA1A056A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9458830"/>
                  </p:ext>
                </p:extLst>
              </p:nvPr>
            </p:nvGraphicFramePr>
            <p:xfrm>
              <a:off x="3459727" y="3993185"/>
              <a:ext cx="2409036" cy="1355083"/>
            </p:xfrm>
            <a:graphic>
              <a:graphicData uri="http://schemas.microsoft.com/office/powerpoint/2016/slidezoom">
                <pslz:sldZm>
                  <pslz:sldZmObj sldId="287" cId="185339734">
                    <pslz:zmPr id="{841FEE45-371D-47E1-896F-82979680364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6" cy="135508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449E6C9-A979-B326-6B5E-0AA1A056A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59727" y="3993185"/>
                <a:ext cx="2409036" cy="135508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FD7A3D04-008C-3C3D-1261-E31BD2072F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0673208"/>
                  </p:ext>
                </p:extLst>
              </p:nvPr>
            </p:nvGraphicFramePr>
            <p:xfrm>
              <a:off x="3459727" y="5348265"/>
              <a:ext cx="2409031" cy="1355080"/>
            </p:xfrm>
            <a:graphic>
              <a:graphicData uri="http://schemas.microsoft.com/office/powerpoint/2016/slidezoom">
                <pslz:sldZm>
                  <pslz:sldZmObj sldId="288" cId="1027700739">
                    <pslz:zmPr id="{A2B26478-AA60-46AF-8F5A-D6324BEC597F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1" cy="13550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슬라이드 확대/축소 2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FD7A3D04-008C-3C3D-1261-E31BD2072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9727" y="5348265"/>
                <a:ext cx="2409031" cy="13550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슬라이드 확대/축소 24">
                <a:extLst>
                  <a:ext uri="{FF2B5EF4-FFF2-40B4-BE49-F238E27FC236}">
                    <a16:creationId xmlns:a16="http://schemas.microsoft.com/office/drawing/2014/main" id="{CE93186E-0A34-2C5D-B3BD-5389EA0137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2661216"/>
                  </p:ext>
                </p:extLst>
              </p:nvPr>
            </p:nvGraphicFramePr>
            <p:xfrm>
              <a:off x="283029" y="1971202"/>
              <a:ext cx="3048000" cy="1714500"/>
            </p:xfrm>
            <a:graphic>
              <a:graphicData uri="http://schemas.microsoft.com/office/powerpoint/2016/slidezoom">
                <pslz:sldZm>
                  <pslz:sldZmObj sldId="289" cId="349492834">
                    <pslz:zmPr id="{A73172F8-E03B-49C5-9447-6DAD450E7C17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슬라이드 확대/축소 2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E93186E-0A34-2C5D-B3BD-5389EA0137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3029" y="197120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FE4A14D-D392-D844-E343-C5695536A682}"/>
              </a:ext>
            </a:extLst>
          </p:cNvPr>
          <p:cNvCxnSpPr>
            <a:cxnSpLocks/>
          </p:cNvCxnSpPr>
          <p:nvPr/>
        </p:nvCxnSpPr>
        <p:spPr>
          <a:xfrm flipV="1">
            <a:off x="0" y="2786743"/>
            <a:ext cx="283029" cy="117195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B3126B3-58BA-2C9B-BD81-3CE621E0279B}"/>
              </a:ext>
            </a:extLst>
          </p:cNvPr>
          <p:cNvCxnSpPr>
            <a:cxnSpLocks/>
          </p:cNvCxnSpPr>
          <p:nvPr/>
        </p:nvCxnSpPr>
        <p:spPr>
          <a:xfrm>
            <a:off x="0" y="3958694"/>
            <a:ext cx="3459727" cy="146118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8BD8B1E-548D-4B77-B081-625D0B59D35C}"/>
              </a:ext>
            </a:extLst>
          </p:cNvPr>
          <p:cNvCxnSpPr>
            <a:cxnSpLocks/>
            <a:stCxn id="25" idx="3"/>
            <a:endCxn id="14" idx="1"/>
          </p:cNvCxnSpPr>
          <p:nvPr/>
        </p:nvCxnSpPr>
        <p:spPr>
          <a:xfrm>
            <a:off x="3331029" y="2828452"/>
            <a:ext cx="5259158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8DEBAE5-E426-72C6-1091-46E3B6960C0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230958" y="2864815"/>
            <a:ext cx="359229" cy="180591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F7DA6ED8-C4ED-DED0-AA79-2AA2331E27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134184"/>
                  </p:ext>
                </p:extLst>
              </p:nvPr>
            </p:nvGraphicFramePr>
            <p:xfrm>
              <a:off x="5845343" y="5348264"/>
              <a:ext cx="2409031" cy="1355080"/>
            </p:xfrm>
            <a:graphic>
              <a:graphicData uri="http://schemas.microsoft.com/office/powerpoint/2016/slidezoom">
                <pslz:sldZm>
                  <pslz:sldZmObj sldId="291" cId="4089327176">
                    <pslz:zmPr id="{37E9029D-3E1C-4B47-9278-45B5833E1B3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09031" cy="13550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7DA6ED8-C4ED-DED0-AA79-2AA2331E27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45343" y="5348264"/>
                <a:ext cx="2409031" cy="13550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1D35565D-7EB6-883F-15E6-299AC2A35C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1837393"/>
                  </p:ext>
                </p:extLst>
              </p:nvPr>
            </p:nvGraphicFramePr>
            <p:xfrm>
              <a:off x="8590187" y="3767770"/>
              <a:ext cx="3048000" cy="1714500"/>
            </p:xfrm>
            <a:graphic>
              <a:graphicData uri="http://schemas.microsoft.com/office/powerpoint/2016/slidezoom">
                <pslz:sldZm>
                  <pslz:sldZmObj sldId="294" cId="2908307265">
                    <pslz:zmPr id="{DD99903A-E8BB-419B-ABDA-9E1DE68A1709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슬라이드 확대/축소 1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1D35565D-7EB6-883F-15E6-299AC2A35C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90187" y="376777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84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23DD31-C4D2-69DA-C5BD-33578F50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561" y="1445306"/>
            <a:ext cx="5083448" cy="5148943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2438DC8F-33FA-F867-EB4E-C11FAB80BD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3D</a:t>
            </a:r>
            <a:r>
              <a:rPr lang="ko-KR" altLang="en-US" sz="7200"/>
              <a:t>에 곡면으로 출력</a:t>
            </a:r>
          </a:p>
        </p:txBody>
      </p:sp>
    </p:spTree>
    <p:extLst>
      <p:ext uri="{BB962C8B-B14F-4D97-AF65-F5344CB8AC3E}">
        <p14:creationId xmlns:p14="http://schemas.microsoft.com/office/powerpoint/2010/main" val="34949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5FB256-3A54-24DD-77C6-0BCB51268FF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/>
              <a:t>화면에 직접 출력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8BB7F-97DB-A7EE-22D9-438A179A367C}"/>
              </a:ext>
            </a:extLst>
          </p:cNvPr>
          <p:cNvSpPr txBox="1"/>
          <p:nvPr/>
        </p:nvSpPr>
        <p:spPr>
          <a:xfrm>
            <a:off x="168662" y="1301295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렌더타겟에 직접 출력한다</a:t>
            </a:r>
            <a:r>
              <a:rPr lang="en-US" altLang="ko-KR"/>
              <a:t>.</a:t>
            </a:r>
          </a:p>
        </p:txBody>
      </p:sp>
      <p:pic>
        <p:nvPicPr>
          <p:cNvPr id="7" name="그림 6" descr="어둠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4DF3D3-3BE5-5CC8-5B0F-A11507E3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0" y="1670627"/>
            <a:ext cx="5336534" cy="48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59191-92AB-AE45-F439-2AC6A553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5988461-A093-E104-B058-3EA725B50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빌보드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67AA1-6CD6-AC2E-8D0C-AB6AAE03E4A4}"/>
              </a:ext>
            </a:extLst>
          </p:cNvPr>
          <p:cNvSpPr txBox="1"/>
          <p:nvPr/>
        </p:nvSpPr>
        <p:spPr>
          <a:xfrm>
            <a:off x="168662" y="1301295"/>
            <a:ext cx="79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화면에 직접 출력하는 것과 다르지 않지만</a:t>
            </a:r>
            <a:r>
              <a:rPr lang="en-US" altLang="ko-KR"/>
              <a:t>, </a:t>
            </a:r>
            <a:r>
              <a:rPr lang="ko-KR" altLang="en-US"/>
              <a:t>거리에 비례하여 멀어진다는 것</a:t>
            </a:r>
            <a:r>
              <a:rPr lang="en-US" altLang="ko-KR"/>
              <a:t>.</a:t>
            </a:r>
          </a:p>
          <a:p>
            <a:r>
              <a:rPr lang="ko-KR" altLang="en-US"/>
              <a:t>그리고 특정 좌표를 소유하고 있다는 것에서 매우 다르다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795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91849-8CA4-23F0-AB2D-6E4D7D76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4DA2790-17A8-7C85-04FA-1B968F60E57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3D</a:t>
            </a:r>
            <a:r>
              <a:rPr lang="ko-KR" altLang="en-US" sz="7200"/>
              <a:t>에 평면으로 출력</a:t>
            </a: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21B576-87FD-1BE5-C89F-70663E7A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28" y="1325563"/>
            <a:ext cx="4533473" cy="3241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420A85-3576-93CA-88E0-1DDD45D15B84}"/>
              </a:ext>
            </a:extLst>
          </p:cNvPr>
          <p:cNvSpPr txBox="1"/>
          <p:nvPr/>
        </p:nvSpPr>
        <p:spPr>
          <a:xfrm>
            <a:off x="0" y="4828819"/>
            <a:ext cx="7195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/>
              <a:t>그냥 구성된 </a:t>
            </a:r>
            <a:r>
              <a:rPr lang="en-US" altLang="ko-KR"/>
              <a:t>TextMesh</a:t>
            </a:r>
            <a:r>
              <a:rPr lang="ko-KR" altLang="en-US"/>
              <a:t>에서 </a:t>
            </a:r>
            <a:r>
              <a:rPr lang="en-US" altLang="ko-KR"/>
              <a:t>worldMat</a:t>
            </a:r>
            <a:r>
              <a:rPr lang="ko-KR" altLang="en-US"/>
              <a:t>을 곱하고 렌더링할 수 있고</a:t>
            </a:r>
            <a:r>
              <a:rPr lang="en-US" altLang="ko-KR"/>
              <a:t>,</a:t>
            </a:r>
          </a:p>
          <a:p>
            <a:r>
              <a:rPr lang="en-US" altLang="ko-KR"/>
              <a:t>2. </a:t>
            </a:r>
            <a:r>
              <a:rPr lang="ko-KR" altLang="en-US"/>
              <a:t>곡면 오브젝트일 경우 </a:t>
            </a:r>
            <a:r>
              <a:rPr lang="en-US" altLang="ko-KR"/>
              <a:t>3D Mesh</a:t>
            </a:r>
            <a:r>
              <a:rPr lang="ko-KR" altLang="en-US"/>
              <a:t>와 </a:t>
            </a:r>
            <a:r>
              <a:rPr lang="en-US" altLang="ko-KR"/>
              <a:t>UAV </a:t>
            </a:r>
            <a:r>
              <a:rPr lang="ko-KR" altLang="en-US"/>
              <a:t>텍스쳐를 미리 구성하고</a:t>
            </a:r>
            <a:endParaRPr lang="en-US" altLang="ko-KR"/>
          </a:p>
          <a:p>
            <a:r>
              <a:rPr lang="en-US" altLang="ko-KR"/>
              <a:t>	</a:t>
            </a:r>
            <a:r>
              <a:rPr lang="ko-KR" altLang="en-US"/>
              <a:t>컴퓨트 쉐이더를 활용해 출력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770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오렌지, 로고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5AEF3A-9FE9-C362-C643-B81334825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96" y="1599945"/>
            <a:ext cx="2038635" cy="182905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F9A2485-3AA7-C24B-2EC2-290DBA3AD3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/>
              <a:t>베지어 텍스트</a:t>
            </a:r>
          </a:p>
        </p:txBody>
      </p:sp>
    </p:spTree>
    <p:extLst>
      <p:ext uri="{BB962C8B-B14F-4D97-AF65-F5344CB8AC3E}">
        <p14:creationId xmlns:p14="http://schemas.microsoft.com/office/powerpoint/2010/main" val="408932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3CC2F67-E75A-68AC-B101-18F841FF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토막내기</a:t>
            </a:r>
          </a:p>
        </p:txBody>
      </p:sp>
      <p:pic>
        <p:nvPicPr>
          <p:cNvPr id="6" name="그림 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36119D-51D9-779D-282F-8051842E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2712"/>
            <a:ext cx="6846457" cy="5591057"/>
          </a:xfrm>
          <a:prstGeom prst="rect">
            <a:avLst/>
          </a:prstGeom>
        </p:spPr>
      </p:pic>
      <p:pic>
        <p:nvPicPr>
          <p:cNvPr id="5" name="화면 녹화 4">
            <a:hlinkClick r:id="" action="ppaction://media"/>
            <a:extLst>
              <a:ext uri="{FF2B5EF4-FFF2-40B4-BE49-F238E27FC236}">
                <a16:creationId xmlns:a16="http://schemas.microsoft.com/office/drawing/2014/main" id="{253A1631-331C-0901-71C8-288FE7E44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01642" y="2833793"/>
            <a:ext cx="3581400" cy="19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0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OOKLYN 반복 텍스트 디자인 타이포그래피 벡터 디자인 텍스트 그림 기호 t 셔츠 그래픽 인쇄 등 | 프리미엄 벡터">
            <a:extLst>
              <a:ext uri="{FF2B5EF4-FFF2-40B4-BE49-F238E27FC236}">
                <a16:creationId xmlns:a16="http://schemas.microsoft.com/office/drawing/2014/main" id="{DE281947-5502-4DE9-11E4-FE4795051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7675"/>
            <a:ext cx="571500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CE513488-7CA0-2098-9FBF-0CCF6258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반복 패턴</a:t>
            </a:r>
          </a:p>
        </p:txBody>
      </p:sp>
    </p:spTree>
    <p:extLst>
      <p:ext uri="{BB962C8B-B14F-4D97-AF65-F5344CB8AC3E}">
        <p14:creationId xmlns:p14="http://schemas.microsoft.com/office/powerpoint/2010/main" val="2908307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02F3C-4B4B-C0D2-C011-181CCD398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Geometry Glitch</a:t>
            </a:r>
            <a:endParaRPr lang="ko-KR" altLang="en-US" sz="7200"/>
          </a:p>
        </p:txBody>
      </p:sp>
      <p:pic>
        <p:nvPicPr>
          <p:cNvPr id="5" name="그림 4" descr="텍스트, 친필, 스케치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6A376D-FE39-9939-D090-D6F82A471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57" y="1527403"/>
            <a:ext cx="8973802" cy="4648849"/>
          </a:xfrm>
          <a:prstGeom prst="rect">
            <a:avLst/>
          </a:prstGeom>
        </p:spPr>
      </p:pic>
      <p:pic>
        <p:nvPicPr>
          <p:cNvPr id="7" name="그림 6" descr="그래픽, 스크린샷, 시계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06013A-888B-D05D-A39A-3C4BFCD3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41" y="3275484"/>
            <a:ext cx="3258005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2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407C15-D99A-B2F8-159D-E5A253DA0427}"/>
              </a:ext>
            </a:extLst>
          </p:cNvPr>
          <p:cNvSpPr txBox="1"/>
          <p:nvPr/>
        </p:nvSpPr>
        <p:spPr>
          <a:xfrm>
            <a:off x="-11158" y="0"/>
            <a:ext cx="1928801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TextRendering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B26A4-E33F-322F-4FDE-10FC7F039DD3}"/>
              </a:ext>
            </a:extLst>
          </p:cNvPr>
          <p:cNvSpPr txBox="1"/>
          <p:nvPr/>
        </p:nvSpPr>
        <p:spPr>
          <a:xfrm>
            <a:off x="1828" y="1130710"/>
            <a:ext cx="1979362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출력방식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5EE88-E4E3-AAD0-2995-EF6B47B6CA5D}"/>
              </a:ext>
            </a:extLst>
          </p:cNvPr>
          <p:cNvSpPr txBox="1"/>
          <p:nvPr/>
        </p:nvSpPr>
        <p:spPr>
          <a:xfrm>
            <a:off x="-11159" y="1830491"/>
            <a:ext cx="1979361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버택스 변형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113578-C7BD-BD42-2F5D-AA358265B836}"/>
              </a:ext>
            </a:extLst>
          </p:cNvPr>
          <p:cNvSpPr txBox="1"/>
          <p:nvPr/>
        </p:nvSpPr>
        <p:spPr>
          <a:xfrm>
            <a:off x="-11158" y="2485317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픽셀 변형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BFD72D-C85C-B4ED-4939-1CD190C4E868}"/>
              </a:ext>
            </a:extLst>
          </p:cNvPr>
          <p:cNvSpPr txBox="1"/>
          <p:nvPr/>
        </p:nvSpPr>
        <p:spPr>
          <a:xfrm>
            <a:off x="-11159" y="3355608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유동성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F56FDE6B-1563-7454-F9CC-BABCEDE272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8243785"/>
                  </p:ext>
                </p:extLst>
              </p:nvPr>
            </p:nvGraphicFramePr>
            <p:xfrm>
              <a:off x="5927575" y="1233924"/>
              <a:ext cx="3547574" cy="2000449"/>
            </p:xfrm>
            <a:graphic>
              <a:graphicData uri="http://schemas.microsoft.com/office/powerpoint/2016/slidezoom">
                <pslz:sldZm>
                  <pslz:sldZmObj sldId="259" cId="1514109292">
                    <pslz:zmPr id="{835BCD8F-F3D3-453E-87B4-EA41C1AADA06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7574" cy="2000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56FDE6B-1563-7454-F9CC-BABCEDE272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7575" y="1233924"/>
                <a:ext cx="3547574" cy="2000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66DAE72-00E8-7210-76CA-09EBA0A9F162}"/>
              </a:ext>
            </a:extLst>
          </p:cNvPr>
          <p:cNvSpPr txBox="1"/>
          <p:nvPr/>
        </p:nvSpPr>
        <p:spPr>
          <a:xfrm>
            <a:off x="-11159" y="5186099"/>
            <a:ext cx="1979360" cy="43093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애니메이션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슬라이드 확대/축소 23">
                <a:extLst>
                  <a:ext uri="{FF2B5EF4-FFF2-40B4-BE49-F238E27FC236}">
                    <a16:creationId xmlns:a16="http://schemas.microsoft.com/office/drawing/2014/main" id="{4415511A-A988-C704-BB3B-6AF0CD5586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393990"/>
                  </p:ext>
                </p:extLst>
              </p:nvPr>
            </p:nvGraphicFramePr>
            <p:xfrm>
              <a:off x="2151092" y="3355608"/>
              <a:ext cx="2740637" cy="1545423"/>
            </p:xfrm>
            <a:graphic>
              <a:graphicData uri="http://schemas.microsoft.com/office/powerpoint/2016/slidezoom">
                <pslz:sldZm>
                  <pslz:sldZmObj sldId="260" cId="1576726861">
                    <pslz:zmPr id="{53DF2FAE-EE9D-4106-94B9-386B41A78E9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0637" cy="1545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슬라이드 확대/축소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415511A-A988-C704-BB3B-6AF0CD5586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1092" y="3355608"/>
                <a:ext cx="2740637" cy="1545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슬라이드 확대/축소 25">
                <a:extLst>
                  <a:ext uri="{FF2B5EF4-FFF2-40B4-BE49-F238E27FC236}">
                    <a16:creationId xmlns:a16="http://schemas.microsoft.com/office/drawing/2014/main" id="{E0540837-1BB8-AB8A-6360-B1482F14B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4959965"/>
                  </p:ext>
                </p:extLst>
              </p:nvPr>
            </p:nvGraphicFramePr>
            <p:xfrm>
              <a:off x="5074620" y="3355608"/>
              <a:ext cx="2740637" cy="1545423"/>
            </p:xfrm>
            <a:graphic>
              <a:graphicData uri="http://schemas.microsoft.com/office/powerpoint/2016/slidezoom">
                <pslz:sldZm>
                  <pslz:sldZmObj sldId="261" cId="3599029699">
                    <pslz:zmPr id="{AE0102E6-D922-415F-96E1-7E19443E7AF2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0637" cy="154542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슬라이드 확대/축소 2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0540837-1BB8-AB8A-6360-B1482F14B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74620" y="3355608"/>
                <a:ext cx="2740637" cy="154542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41FE39EB-04D3-30CA-E6DB-36B4CAD4D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8495115"/>
                  </p:ext>
                </p:extLst>
              </p:nvPr>
            </p:nvGraphicFramePr>
            <p:xfrm>
              <a:off x="2131610" y="1242934"/>
              <a:ext cx="3547574" cy="2000449"/>
            </p:xfrm>
            <a:graphic>
              <a:graphicData uri="http://schemas.microsoft.com/office/powerpoint/2016/slidezoom">
                <pslz:sldZm>
                  <pslz:sldZmObj sldId="258" cId="3337185395">
                    <pslz:zmPr id="{CEE5CE6A-A810-4E9F-8021-32FB48089EEA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7574" cy="200044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1FE39EB-04D3-30CA-E6DB-36B4CAD4D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1610" y="1242934"/>
                <a:ext cx="3547574" cy="200044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슬라이드 확대/축소 28">
                <a:extLst>
                  <a:ext uri="{FF2B5EF4-FFF2-40B4-BE49-F238E27FC236}">
                    <a16:creationId xmlns:a16="http://schemas.microsoft.com/office/drawing/2014/main" id="{C78E381E-EC9E-1864-C31C-A772A9DB49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7548738"/>
                  </p:ext>
                </p:extLst>
              </p:nvPr>
            </p:nvGraphicFramePr>
            <p:xfrm>
              <a:off x="2151092" y="5143500"/>
              <a:ext cx="2923528" cy="1644485"/>
            </p:xfrm>
            <a:graphic>
              <a:graphicData uri="http://schemas.microsoft.com/office/powerpoint/2016/slidezoom">
                <pslz:sldZm>
                  <pslz:sldZmObj sldId="262" cId="3015145133">
                    <pslz:zmPr id="{7185FF5B-2F2A-477E-AC1B-6F44ABE4ED5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23528" cy="16444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슬라이드 확대/축소 2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C78E381E-EC9E-1864-C31C-A772A9DB49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1092" y="5143500"/>
                <a:ext cx="2923528" cy="16444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54420DE-B5D3-C6D6-E366-AA65957D7D28}"/>
              </a:ext>
            </a:extLst>
          </p:cNvPr>
          <p:cNvSpPr txBox="1"/>
          <p:nvPr/>
        </p:nvSpPr>
        <p:spPr>
          <a:xfrm>
            <a:off x="5257511" y="5143500"/>
            <a:ext cx="1437204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CPU Effect</a:t>
            </a:r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슬라이드 확대/축소 34">
                <a:extLst>
                  <a:ext uri="{FF2B5EF4-FFF2-40B4-BE49-F238E27FC236}">
                    <a16:creationId xmlns:a16="http://schemas.microsoft.com/office/drawing/2014/main" id="{F3176B32-F178-B40F-0BB1-8D157AD5E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0580837"/>
                  </p:ext>
                </p:extLst>
              </p:nvPr>
            </p:nvGraphicFramePr>
            <p:xfrm>
              <a:off x="6877606" y="5073485"/>
              <a:ext cx="3048000" cy="1714500"/>
            </p:xfrm>
            <a:graphic>
              <a:graphicData uri="http://schemas.microsoft.com/office/powerpoint/2016/slidezoom">
                <pslz:sldZm>
                  <pslz:sldZmObj sldId="268" cId="4073747994">
                    <pslz:zmPr id="{03199C70-D9EB-485A-884F-566FEFB3D37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슬라이드 확대/축소 3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F3176B32-F178-B40F-0BB1-8D157AD5E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77606" y="50734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591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8844C-5479-E888-9CC6-F28A9277F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29A81A-7122-C89F-BB57-0B28F901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Pixel Glitch</a:t>
            </a:r>
            <a:endParaRPr lang="ko-KR" altLang="en-US" sz="7200"/>
          </a:p>
        </p:txBody>
      </p:sp>
      <p:pic>
        <p:nvPicPr>
          <p:cNvPr id="4" name="그림 3" descr="다채로움, 보라색, 그래픽, 마젠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577949-BC10-AF67-F18A-47DFE75E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5" y="1467077"/>
            <a:ext cx="4648200" cy="5046100"/>
          </a:xfrm>
          <a:prstGeom prst="rect">
            <a:avLst/>
          </a:prstGeom>
        </p:spPr>
      </p:pic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C8F99D-ACD0-CA8D-CEDD-8ADAAF438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076" y="0"/>
            <a:ext cx="515743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866FD-846D-D82A-01B0-37891FAAA9A1}"/>
              </a:ext>
            </a:extLst>
          </p:cNvPr>
          <p:cNvSpPr txBox="1"/>
          <p:nvPr/>
        </p:nvSpPr>
        <p:spPr>
          <a:xfrm>
            <a:off x="5225143" y="1467077"/>
            <a:ext cx="27334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하나의 픽셀을 출력할때</a:t>
            </a:r>
            <a:r>
              <a:rPr lang="en-US" altLang="ko-KR"/>
              <a:t>,</a:t>
            </a:r>
          </a:p>
          <a:p>
            <a:r>
              <a:rPr lang="en-US" altLang="ko-KR"/>
              <a:t>SDF </a:t>
            </a:r>
            <a:r>
              <a:rPr lang="ko-KR" altLang="en-US"/>
              <a:t>텍스쳐의 오른</a:t>
            </a:r>
            <a:r>
              <a:rPr lang="en-US" altLang="ko-KR"/>
              <a:t>, </a:t>
            </a:r>
            <a:r>
              <a:rPr lang="ko-KR" altLang="en-US"/>
              <a:t>왼쪽</a:t>
            </a:r>
            <a:endParaRPr lang="en-US" altLang="ko-KR"/>
          </a:p>
          <a:p>
            <a:r>
              <a:rPr lang="ko-KR" altLang="en-US"/>
              <a:t>거리를 탐색하여 </a:t>
            </a:r>
            <a:endParaRPr lang="en-US" altLang="ko-KR"/>
          </a:p>
          <a:p>
            <a:r>
              <a:rPr lang="en-US" altLang="ko-KR"/>
              <a:t>0</a:t>
            </a:r>
            <a:r>
              <a:rPr lang="ko-KR" altLang="en-US"/>
              <a:t>이하의 값이 나오면</a:t>
            </a:r>
            <a:endParaRPr lang="en-US" altLang="ko-KR"/>
          </a:p>
          <a:p>
            <a:r>
              <a:rPr lang="ko-KR" altLang="en-US"/>
              <a:t>글리치를 일으킨다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756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D0994-21F9-D77C-0DB5-D32954B34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8700D-D7C3-0B4C-5927-1E594C6B1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Pixelize</a:t>
            </a:r>
            <a:endParaRPr lang="ko-KR" altLang="en-US" sz="7200"/>
          </a:p>
        </p:txBody>
      </p:sp>
      <p:pic>
        <p:nvPicPr>
          <p:cNvPr id="5" name="그림 4" descr="폰트, 타이포그래피, 그래픽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937C8C-6DDC-40B4-ECA3-307824A79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1473490"/>
            <a:ext cx="11555438" cy="2343477"/>
          </a:xfrm>
          <a:prstGeom prst="rect">
            <a:avLst/>
          </a:prstGeom>
        </p:spPr>
      </p:pic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57DEF00-032E-133F-93D4-CE5053C4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052" y="3878363"/>
            <a:ext cx="8459381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1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C1BDA-76CC-B44A-D1F4-E1AC5C354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E3F8D-D769-55F9-396C-28445D7AA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Noise</a:t>
            </a:r>
            <a:endParaRPr lang="ko-KR" altLang="en-US" sz="7200"/>
          </a:p>
        </p:txBody>
      </p:sp>
      <p:pic>
        <p:nvPicPr>
          <p:cNvPr id="4" name="그림 3" descr="흑백, 블랙, 스크린샷, 모노크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72E056-BB22-11E1-850E-20660809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2" y="1336449"/>
            <a:ext cx="8668960" cy="1609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58E5C8-A78C-35FE-D44A-12A2FE6DC86B}"/>
              </a:ext>
            </a:extLst>
          </p:cNvPr>
          <p:cNvSpPr txBox="1"/>
          <p:nvPr/>
        </p:nvSpPr>
        <p:spPr>
          <a:xfrm>
            <a:off x="183092" y="3059668"/>
            <a:ext cx="480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Noise</a:t>
            </a:r>
            <a:r>
              <a:rPr lang="ko-KR" altLang="en-US"/>
              <a:t> </a:t>
            </a:r>
            <a:r>
              <a:rPr lang="en-US" altLang="ko-KR"/>
              <a:t>UVtoUV</a:t>
            </a:r>
            <a:r>
              <a:rPr lang="ko-KR" altLang="en-US"/>
              <a:t> </a:t>
            </a:r>
            <a:r>
              <a:rPr lang="en-US" altLang="ko-KR"/>
              <a:t>Texture</a:t>
            </a:r>
            <a:r>
              <a:rPr lang="ko-KR" altLang="en-US"/>
              <a:t>를 만들어 적용시킨다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521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78E500-05BF-376D-2D90-D10062E0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9" y="1435470"/>
            <a:ext cx="4696480" cy="120031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50AE9C6-B194-5F8E-3E25-F1950399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RangeCut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246477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텍스트, 그래픽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93251B-745D-BF1C-3315-1C525CAC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13" y="3290045"/>
            <a:ext cx="4475044" cy="1761454"/>
          </a:xfrm>
          <a:prstGeom prst="rect">
            <a:avLst/>
          </a:prstGeom>
        </p:spPr>
      </p:pic>
      <p:pic>
        <p:nvPicPr>
          <p:cNvPr id="3" name="그림 2" descr="텍스트, 폰트, 로고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7A2FBA-C363-1DC3-17D0-3DEB1F86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13" y="1870213"/>
            <a:ext cx="4791744" cy="1267002"/>
          </a:xfrm>
          <a:prstGeom prst="rect">
            <a:avLst/>
          </a:prstGeom>
        </p:spPr>
      </p:pic>
      <p:pic>
        <p:nvPicPr>
          <p:cNvPr id="6" name="그림 5" descr="블랙, 어둠, 빛, 흑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DAF016-EE58-F686-0DAC-CBAF7B8FB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0" y="5204329"/>
            <a:ext cx="1648055" cy="1467055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FAED4F8A-6FDE-395B-27BE-DD38FEB6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Vanishing point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2008612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그래픽, 텍스트, 타이포그래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607E2F-9EB9-44A2-FC24-34DD8395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7" y="1447652"/>
            <a:ext cx="4029637" cy="213389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F0CBD6D-C690-6B32-210E-5BFC26854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Slice</a:t>
            </a:r>
            <a:endParaRPr lang="ko-KR" altLang="en-US" sz="7200"/>
          </a:p>
        </p:txBody>
      </p:sp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48F754-6A1F-A9EB-3A68-4074788C7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04" y="0"/>
            <a:ext cx="7710903" cy="4510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8CB7FD-ED2E-48AD-0D61-9CADE54F7EF2}"/>
              </a:ext>
            </a:extLst>
          </p:cNvPr>
          <p:cNvSpPr txBox="1"/>
          <p:nvPr/>
        </p:nvSpPr>
        <p:spPr>
          <a:xfrm>
            <a:off x="234707" y="3703639"/>
            <a:ext cx="199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필요 </a:t>
            </a:r>
            <a:r>
              <a:rPr lang="en-US" altLang="ko-KR"/>
              <a:t>Root </a:t>
            </a:r>
            <a:r>
              <a:rPr lang="ko-KR" altLang="en-US"/>
              <a:t>변수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float2 slice Start</a:t>
            </a:r>
          </a:p>
          <a:p>
            <a:r>
              <a:rPr lang="en-US" altLang="ko-KR"/>
              <a:t>float2 slice dir</a:t>
            </a:r>
          </a:p>
          <a:p>
            <a:r>
              <a:rPr lang="en-US" altLang="ko-KR"/>
              <a:t>float</a:t>
            </a:r>
            <a:r>
              <a:rPr lang="ko-KR" altLang="en-US"/>
              <a:t> </a:t>
            </a:r>
            <a:r>
              <a:rPr lang="en-US" altLang="ko-KR"/>
              <a:t>amove</a:t>
            </a:r>
          </a:p>
          <a:p>
            <a:r>
              <a:rPr lang="en-US" altLang="ko-KR"/>
              <a:t>float bmove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17703-3A02-0697-F590-AC7FE3E3150B}"/>
              </a:ext>
            </a:extLst>
          </p:cNvPr>
          <p:cNvSpPr txBox="1"/>
          <p:nvPr/>
        </p:nvSpPr>
        <p:spPr>
          <a:xfrm>
            <a:off x="3313272" y="4510820"/>
            <a:ext cx="84106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현재 픽셀의 </a:t>
            </a:r>
            <a:r>
              <a:rPr lang="en-US" altLang="ko-KR"/>
              <a:t>X</a:t>
            </a:r>
            <a:r>
              <a:rPr lang="ko-KR" altLang="en-US"/>
              <a:t>값으로 </a:t>
            </a:r>
            <a:r>
              <a:rPr lang="en-US" altLang="ko-KR"/>
              <a:t>SliceLine</a:t>
            </a:r>
            <a:r>
              <a:rPr lang="ko-KR" altLang="en-US"/>
              <a:t>의 </a:t>
            </a:r>
            <a:r>
              <a:rPr lang="en-US" altLang="ko-KR"/>
              <a:t>Y</a:t>
            </a:r>
            <a:r>
              <a:rPr lang="ko-KR" altLang="en-US"/>
              <a:t>를 찾고</a:t>
            </a:r>
            <a:r>
              <a:rPr lang="en-US" altLang="ko-KR"/>
              <a:t>, </a:t>
            </a:r>
            <a:r>
              <a:rPr lang="ko-KR" altLang="en-US"/>
              <a:t>그게 현재 픽셀의 </a:t>
            </a:r>
            <a:r>
              <a:rPr lang="en-US" altLang="ko-KR"/>
              <a:t>Y</a:t>
            </a:r>
            <a:r>
              <a:rPr lang="ko-KR" altLang="en-US"/>
              <a:t>보다 작다면</a:t>
            </a:r>
            <a:endParaRPr lang="en-US" altLang="ko-KR"/>
          </a:p>
          <a:p>
            <a:r>
              <a:rPr lang="en-US" altLang="ko-KR"/>
              <a:t>A, </a:t>
            </a:r>
            <a:r>
              <a:rPr lang="ko-KR" altLang="en-US"/>
              <a:t>아니면 </a:t>
            </a:r>
            <a:r>
              <a:rPr lang="en-US" altLang="ko-KR"/>
              <a:t>B</a:t>
            </a:r>
            <a:r>
              <a:rPr lang="ko-KR" altLang="en-US"/>
              <a:t>영역으로 한다</a:t>
            </a:r>
            <a:r>
              <a:rPr lang="en-US" altLang="ko-KR"/>
              <a:t>.</a:t>
            </a:r>
          </a:p>
          <a:p>
            <a:r>
              <a:rPr lang="en-US" altLang="ko-KR"/>
              <a:t>A</a:t>
            </a:r>
            <a:r>
              <a:rPr lang="ko-KR" altLang="en-US"/>
              <a:t>영역은 </a:t>
            </a:r>
            <a:r>
              <a:rPr lang="en-US" altLang="ko-KR"/>
              <a:t>–slicedir * amove </a:t>
            </a:r>
            <a:r>
              <a:rPr lang="ko-KR" altLang="en-US"/>
              <a:t>만큼 </a:t>
            </a:r>
            <a:r>
              <a:rPr lang="en-US" altLang="ko-KR"/>
              <a:t>uv</a:t>
            </a:r>
            <a:r>
              <a:rPr lang="ko-KR" altLang="en-US"/>
              <a:t>를 이동시키고</a:t>
            </a:r>
            <a:r>
              <a:rPr lang="en-US" altLang="ko-KR"/>
              <a:t>,</a:t>
            </a:r>
          </a:p>
          <a:p>
            <a:r>
              <a:rPr lang="en-US" altLang="ko-KR"/>
              <a:t>B</a:t>
            </a:r>
            <a:r>
              <a:rPr lang="ko-KR" altLang="en-US"/>
              <a:t>영역은 </a:t>
            </a:r>
            <a:r>
              <a:rPr lang="en-US" altLang="ko-KR"/>
              <a:t>–slicedir * bmove </a:t>
            </a:r>
            <a:r>
              <a:rPr lang="ko-KR" altLang="en-US"/>
              <a:t>만큼 </a:t>
            </a:r>
            <a:r>
              <a:rPr lang="en-US" altLang="ko-KR"/>
              <a:t>uv</a:t>
            </a:r>
            <a:r>
              <a:rPr lang="ko-KR" altLang="en-US"/>
              <a:t>를 이동시킨다</a:t>
            </a:r>
            <a:r>
              <a:rPr lang="en-US" altLang="ko-KR"/>
              <a:t>.</a:t>
            </a:r>
          </a:p>
          <a:p>
            <a:r>
              <a:rPr lang="en-US" altLang="ko-KR"/>
              <a:t>(GPU</a:t>
            </a:r>
            <a:r>
              <a:rPr lang="ko-KR" altLang="en-US"/>
              <a:t>에서 생기는 </a:t>
            </a:r>
            <a:r>
              <a:rPr lang="en-US" altLang="ko-KR"/>
              <a:t>UVtoUV)</a:t>
            </a:r>
          </a:p>
        </p:txBody>
      </p:sp>
    </p:spTree>
    <p:extLst>
      <p:ext uri="{BB962C8B-B14F-4D97-AF65-F5344CB8AC3E}">
        <p14:creationId xmlns:p14="http://schemas.microsoft.com/office/powerpoint/2010/main" val="4146568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친필, 폰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F3F473-9F5C-81F3-7899-F2C76F8F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728" y="1223409"/>
            <a:ext cx="8044544" cy="5434855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50CBC7B-7F90-8F62-AE0C-0797F2CA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Font Transition</a:t>
            </a:r>
            <a:endParaRPr lang="ko-KR" alt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EAA0C-9584-ED0E-79F0-4B6D2D7CE918}"/>
              </a:ext>
            </a:extLst>
          </p:cNvPr>
          <p:cNvSpPr txBox="1"/>
          <p:nvPr/>
        </p:nvSpPr>
        <p:spPr>
          <a:xfrm>
            <a:off x="6535443" y="180203"/>
            <a:ext cx="499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근데 구현하고 확인해볼게 있다</a:t>
            </a:r>
            <a:r>
              <a:rPr lang="en-US" altLang="ko-KR" b="1"/>
              <a:t>.</a:t>
            </a:r>
          </a:p>
          <a:p>
            <a:r>
              <a:rPr lang="ko-KR" altLang="en-US" b="1"/>
              <a:t>그럼 </a:t>
            </a:r>
            <a:r>
              <a:rPr lang="en-US" altLang="ko-KR" b="1"/>
              <a:t>rate</a:t>
            </a:r>
            <a:r>
              <a:rPr lang="ko-KR" altLang="en-US" b="1"/>
              <a:t>가 </a:t>
            </a:r>
            <a:r>
              <a:rPr lang="en-US" altLang="ko-KR" b="1"/>
              <a:t>2</a:t>
            </a:r>
            <a:r>
              <a:rPr lang="ko-KR" altLang="en-US" b="1"/>
              <a:t>면 해당 폰트에 맞게 더 과장되게 나오나</a:t>
            </a:r>
            <a:r>
              <a:rPr lang="en-US" altLang="ko-KR" b="1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4184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AAD56E-485B-9B90-C847-674FFF783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41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Mesh Text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슬라이드 확대/축소 7">
                <a:extLst>
                  <a:ext uri="{FF2B5EF4-FFF2-40B4-BE49-F238E27FC236}">
                    <a16:creationId xmlns:a16="http://schemas.microsoft.com/office/drawing/2014/main" id="{985BF59F-EB7F-3F9A-3A9C-C3593ACC2E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904453"/>
                  </p:ext>
                </p:extLst>
              </p:nvPr>
            </p:nvGraphicFramePr>
            <p:xfrm>
              <a:off x="1846942" y="1349980"/>
              <a:ext cx="4083082" cy="2296734"/>
            </p:xfrm>
            <a:graphic>
              <a:graphicData uri="http://schemas.microsoft.com/office/powerpoint/2016/slidezoom">
                <pslz:sldZm>
                  <pslz:sldZmObj sldId="264" cId="1007709713">
                    <pslz:zmPr id="{AF20244B-1E6D-453F-8DB6-AF1CF919458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83082" cy="229673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슬라이드 확대/축소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5BF59F-EB7F-3F9A-3A9C-C3593ACC2E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6942" y="1349980"/>
                <a:ext cx="4083082" cy="229673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3890F71-97EA-7894-F5DC-A5918638F17B}"/>
              </a:ext>
            </a:extLst>
          </p:cNvPr>
          <p:cNvSpPr txBox="1"/>
          <p:nvPr/>
        </p:nvSpPr>
        <p:spPr>
          <a:xfrm>
            <a:off x="0" y="1364689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버택스 변형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048F9-2B68-8192-9AC9-1C27A5B599A5}"/>
              </a:ext>
            </a:extLst>
          </p:cNvPr>
          <p:cNvSpPr txBox="1"/>
          <p:nvPr/>
        </p:nvSpPr>
        <p:spPr>
          <a:xfrm>
            <a:off x="0" y="3889703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픽셀 변형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FFDA77-4649-D817-5467-6A12C12D1503}"/>
              </a:ext>
            </a:extLst>
          </p:cNvPr>
          <p:cNvSpPr/>
          <p:nvPr/>
        </p:nvSpPr>
        <p:spPr>
          <a:xfrm flipV="1">
            <a:off x="-1" y="3759379"/>
            <a:ext cx="12192000" cy="108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슬라이드 확대/축소 13">
                <a:extLst>
                  <a:ext uri="{FF2B5EF4-FFF2-40B4-BE49-F238E27FC236}">
                    <a16:creationId xmlns:a16="http://schemas.microsoft.com/office/drawing/2014/main" id="{E7D9B23A-B778-73E5-DBE4-4C58BE0A1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2491791"/>
                  </p:ext>
                </p:extLst>
              </p:nvPr>
            </p:nvGraphicFramePr>
            <p:xfrm>
              <a:off x="5930023" y="1364688"/>
              <a:ext cx="4056933" cy="2282025"/>
            </p:xfrm>
            <a:graphic>
              <a:graphicData uri="http://schemas.microsoft.com/office/powerpoint/2016/slidezoom">
                <pslz:sldZm>
                  <pslz:sldZmObj sldId="277" cId="1026369591">
                    <pslz:zmPr id="{34A16D36-82DD-485A-B7F5-C2B145945B8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6933" cy="228202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슬라이드 확대/축소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7D9B23A-B778-73E5-DBE4-4C58BE0A1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30023" y="1364688"/>
                <a:ext cx="4056933" cy="228202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슬라이드 확대/축소 15">
                <a:extLst>
                  <a:ext uri="{FF2B5EF4-FFF2-40B4-BE49-F238E27FC236}">
                    <a16:creationId xmlns:a16="http://schemas.microsoft.com/office/drawing/2014/main" id="{B6883C88-72E3-9154-2ECD-4F36C25F23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28172613"/>
                  </p:ext>
                </p:extLst>
              </p:nvPr>
            </p:nvGraphicFramePr>
            <p:xfrm>
              <a:off x="4571999" y="0"/>
              <a:ext cx="2373087" cy="1334861"/>
            </p:xfrm>
            <a:graphic>
              <a:graphicData uri="http://schemas.microsoft.com/office/powerpoint/2016/slidezoom">
                <pslz:sldZm>
                  <pslz:sldZmObj sldId="284" cId="3345179205">
                    <pslz:zmPr id="{EF54E598-A7F0-4B7C-B19B-4980881A3BA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73087" cy="13348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슬라이드 확대/축소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6883C88-72E3-9154-2ECD-4F36C25F23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71999" y="0"/>
                <a:ext cx="2373087" cy="133486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68914F72-6487-C64C-042B-58633F360B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6285824"/>
                  </p:ext>
                </p:extLst>
              </p:nvPr>
            </p:nvGraphicFramePr>
            <p:xfrm>
              <a:off x="244034" y="4454670"/>
              <a:ext cx="4219107" cy="2373248"/>
            </p:xfrm>
            <a:graphic>
              <a:graphicData uri="http://schemas.microsoft.com/office/powerpoint/2016/slidezoom">
                <pslz:sldZm>
                  <pslz:sldZmObj sldId="292" cId="3582580756">
                    <pslz:zmPr id="{8FD020D9-8057-49BC-90B7-4BAAD0621E1B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19107" cy="237324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68914F72-6487-C64C-042B-58633F360B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034" y="4454670"/>
                <a:ext cx="4219107" cy="237324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109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0A0ED48-5305-B450-3570-1351BCD236F6}"/>
              </a:ext>
            </a:extLst>
          </p:cNvPr>
          <p:cNvSpPr txBox="1">
            <a:spLocks/>
          </p:cNvSpPr>
          <p:nvPr/>
        </p:nvSpPr>
        <p:spPr>
          <a:xfrm>
            <a:off x="0" y="244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Mesh Text Loading</a:t>
            </a:r>
            <a:endParaRPr lang="ko-KR" altLang="en-US" sz="72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3D892-57C4-91EA-B029-8F16F91452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3028" y="1349980"/>
            <a:ext cx="3807455" cy="3703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2A5212-DF2F-11B3-CE01-AB58A8CD4D84}"/>
              </a:ext>
            </a:extLst>
          </p:cNvPr>
          <p:cNvSpPr txBox="1"/>
          <p:nvPr/>
        </p:nvSpPr>
        <p:spPr>
          <a:xfrm>
            <a:off x="135348" y="5178534"/>
            <a:ext cx="62327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오목 다각형을 삼각형들의 모임으로 만드는</a:t>
            </a:r>
            <a:endParaRPr lang="en-US" altLang="ko-KR"/>
          </a:p>
          <a:p>
            <a:r>
              <a:rPr lang="ko-KR" altLang="en-US"/>
              <a:t>알고리즘을 사용 </a:t>
            </a:r>
            <a:r>
              <a:rPr lang="en-US" altLang="ko-KR"/>
              <a:t>(</a:t>
            </a:r>
            <a:r>
              <a:rPr lang="ko-KR" altLang="en-US"/>
              <a:t>자체제작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구멍은 블랜딩의 오류를 역이용해 구현한다</a:t>
            </a:r>
            <a:r>
              <a:rPr lang="en-US" altLang="ko-KR"/>
              <a:t>.</a:t>
            </a:r>
          </a:p>
          <a:p>
            <a:r>
              <a:rPr lang="en-US" altLang="ko-KR"/>
              <a:t>(</a:t>
            </a:r>
            <a:r>
              <a:rPr lang="ko-KR" altLang="en-US" b="1"/>
              <a:t>같이 첨부된 </a:t>
            </a:r>
            <a:r>
              <a:rPr lang="en-US" altLang="ko-KR" b="1"/>
              <a:t>3D</a:t>
            </a:r>
            <a:r>
              <a:rPr lang="ko-KR" altLang="en-US" b="1"/>
              <a:t>게임프로그래밍</a:t>
            </a:r>
            <a:r>
              <a:rPr lang="en-US" altLang="ko-KR" b="1"/>
              <a:t>1_</a:t>
            </a:r>
            <a:r>
              <a:rPr lang="ko-KR" altLang="en-US" b="1"/>
              <a:t>과제</a:t>
            </a:r>
            <a:r>
              <a:rPr lang="en-US" altLang="ko-KR" b="1"/>
              <a:t>2</a:t>
            </a:r>
            <a:r>
              <a:rPr lang="ko-KR" altLang="en-US" b="1"/>
              <a:t>설명문서</a:t>
            </a:r>
            <a:r>
              <a:rPr lang="en-US" altLang="ko-KR" b="1"/>
              <a:t>.pdf </a:t>
            </a:r>
            <a:r>
              <a:rPr lang="ko-KR" altLang="en-US" b="1"/>
              <a:t>참조</a:t>
            </a:r>
            <a:r>
              <a:rPr lang="en-US" altLang="ko-KR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C2108-455A-E7F0-0198-3885D45BF496}"/>
              </a:ext>
            </a:extLst>
          </p:cNvPr>
          <p:cNvSpPr txBox="1"/>
          <p:nvPr/>
        </p:nvSpPr>
        <p:spPr>
          <a:xfrm>
            <a:off x="6368144" y="5270867"/>
            <a:ext cx="519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또한 토막나 있는 버택스들은</a:t>
            </a:r>
            <a:endParaRPr lang="en-US" altLang="ko-KR"/>
          </a:p>
          <a:p>
            <a:r>
              <a:rPr lang="en-US" altLang="ko-KR"/>
              <a:t>Slot</a:t>
            </a:r>
            <a:r>
              <a:rPr lang="ko-KR" altLang="en-US"/>
              <a:t>을 나누어 따로따로 출력이 가능하도록 한다</a:t>
            </a:r>
            <a:r>
              <a:rPr lang="en-US" altLang="ko-KR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E13F0E-C1EB-0135-6F00-0FF7F0D0AF3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70371" y="0"/>
            <a:ext cx="4321629" cy="1616257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0A439F57-B255-A663-F068-2345C6F7B6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7852326"/>
                  </p:ext>
                </p:extLst>
              </p:nvPr>
            </p:nvGraphicFramePr>
            <p:xfrm>
              <a:off x="6241066" y="1527939"/>
              <a:ext cx="5950934" cy="3347401"/>
            </p:xfrm>
            <a:graphic>
              <a:graphicData uri="http://schemas.microsoft.com/office/powerpoint/2016/slidezoom">
                <pslz:sldZm>
                  <pslz:sldZmObj sldId="296" cId="3000518598">
                    <pslz:zmPr id="{8F6CE5A5-3B43-4B84-B3DB-604CCEE30580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50934" cy="3347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슬라이드 확대/축소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A439F57-B255-A663-F068-2345C6F7B6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1066" y="1527939"/>
                <a:ext cx="5950934" cy="334740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5179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대수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1A14685-A74F-399B-CEAF-2C93DD1E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863470"/>
            <a:ext cx="6096001" cy="3970113"/>
          </a:xfrm>
          <a:prstGeom prst="rect">
            <a:avLst/>
          </a:prstGeom>
        </p:spPr>
      </p:pic>
      <p:pic>
        <p:nvPicPr>
          <p:cNvPr id="9" name="그림 8" descr="스케치, 그림, 라인 아트, 아동 미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48AE9E-9726-0DB4-621B-2689A21B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3570"/>
            <a:ext cx="6096000" cy="384886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988A641E-7844-8109-BA64-E30680CA78D6}"/>
              </a:ext>
            </a:extLst>
          </p:cNvPr>
          <p:cNvSpPr txBox="1">
            <a:spLocks/>
          </p:cNvSpPr>
          <p:nvPr/>
        </p:nvSpPr>
        <p:spPr>
          <a:xfrm>
            <a:off x="0" y="244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Polygon</a:t>
            </a:r>
            <a:r>
              <a:rPr lang="ko-KR" altLang="en-US" sz="7200"/>
              <a:t> </a:t>
            </a:r>
            <a:r>
              <a:rPr lang="en-US" altLang="ko-KR" sz="7200"/>
              <a:t>Subtract</a:t>
            </a:r>
            <a:endParaRPr lang="ko-KR" altLang="en-US" sz="7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33943A-9298-179E-21BD-8F8B86498798}"/>
              </a:ext>
            </a:extLst>
          </p:cNvPr>
          <p:cNvSpPr txBox="1"/>
          <p:nvPr/>
        </p:nvSpPr>
        <p:spPr>
          <a:xfrm>
            <a:off x="200005" y="1645060"/>
            <a:ext cx="5057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outline</a:t>
            </a:r>
            <a:r>
              <a:rPr lang="ko-KR" altLang="en-US"/>
              <a:t>을 통해 곂치는 폴리곤들을 구하고</a:t>
            </a:r>
            <a:endParaRPr lang="en-US" altLang="ko-KR"/>
          </a:p>
          <a:p>
            <a:r>
              <a:rPr lang="ko-KR" altLang="en-US"/>
              <a:t>내외부</a:t>
            </a:r>
            <a:r>
              <a:rPr lang="en-US" altLang="ko-KR"/>
              <a:t>, </a:t>
            </a:r>
            <a:r>
              <a:rPr lang="ko-KR" altLang="en-US"/>
              <a:t>시계 반시계 판정을 통해 </a:t>
            </a:r>
            <a:endParaRPr lang="en-US" altLang="ko-KR"/>
          </a:p>
          <a:p>
            <a:r>
              <a:rPr lang="ko-KR" altLang="en-US"/>
              <a:t>외부에서 내부를 뺀 새로운 </a:t>
            </a:r>
            <a:r>
              <a:rPr lang="en-US" altLang="ko-KR"/>
              <a:t>outline</a:t>
            </a:r>
            <a:r>
              <a:rPr lang="ko-KR" altLang="en-US"/>
              <a:t>을 구성한다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1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3FED1-AFFE-BC72-C37D-278E038F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SDF Text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23722B13-7D74-4E9A-1598-06D6B10E6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8059312"/>
                  </p:ext>
                </p:extLst>
              </p:nvPr>
            </p:nvGraphicFramePr>
            <p:xfrm>
              <a:off x="0" y="4293573"/>
              <a:ext cx="2254648" cy="1268239"/>
            </p:xfrm>
            <a:graphic>
              <a:graphicData uri="http://schemas.microsoft.com/office/powerpoint/2016/slidezoom">
                <pslz:sldZm>
                  <pslz:sldZmObj sldId="263" cId="1723127992">
                    <pslz:zmPr id="{89AAD46F-6178-4A79-ABCD-EDDF719D86B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4648" cy="126823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722B13-7D74-4E9A-1598-06D6B10E6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293573"/>
                <a:ext cx="2254648" cy="126823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BC88ED4-3706-4673-2255-56B7D6B9D963}"/>
              </a:ext>
            </a:extLst>
          </p:cNvPr>
          <p:cNvSpPr txBox="1"/>
          <p:nvPr/>
        </p:nvSpPr>
        <p:spPr>
          <a:xfrm>
            <a:off x="0" y="3868236"/>
            <a:ext cx="1654629" cy="40011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000"/>
              <a:t>픽셀 변형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09AC2-E63A-7F60-B295-4AC2D684EC13}"/>
              </a:ext>
            </a:extLst>
          </p:cNvPr>
          <p:cNvSpPr/>
          <p:nvPr/>
        </p:nvSpPr>
        <p:spPr>
          <a:xfrm flipV="1">
            <a:off x="-1" y="3759379"/>
            <a:ext cx="12192000" cy="108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슬라이드 확대/축소 16">
                <a:extLst>
                  <a:ext uri="{FF2B5EF4-FFF2-40B4-BE49-F238E27FC236}">
                    <a16:creationId xmlns:a16="http://schemas.microsoft.com/office/drawing/2014/main" id="{3E700326-4C04-A72C-8D69-FC903B2A8C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28890"/>
                  </p:ext>
                </p:extLst>
              </p:nvPr>
            </p:nvGraphicFramePr>
            <p:xfrm>
              <a:off x="3712028" y="13300"/>
              <a:ext cx="2383971" cy="1340984"/>
            </p:xfrm>
            <a:graphic>
              <a:graphicData uri="http://schemas.microsoft.com/office/powerpoint/2016/slidezoom">
                <pslz:sldZm>
                  <pslz:sldZmObj sldId="267" cId="3887152578">
                    <pslz:zmPr id="{5F3819EF-64B1-4354-A6E7-12D9D53CBAA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3971" cy="13409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슬라이드 확대/축소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E700326-4C04-A72C-8D69-FC903B2A8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2028" y="13300"/>
                <a:ext cx="2383971" cy="13409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슬라이드 확대/축소 18">
                <a:extLst>
                  <a:ext uri="{FF2B5EF4-FFF2-40B4-BE49-F238E27FC236}">
                    <a16:creationId xmlns:a16="http://schemas.microsoft.com/office/drawing/2014/main" id="{31ED0AF6-7679-5047-83E5-4980B3DADB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6268135"/>
                  </p:ext>
                </p:extLst>
              </p:nvPr>
            </p:nvGraphicFramePr>
            <p:xfrm>
              <a:off x="6095999" y="0"/>
              <a:ext cx="2383971" cy="1340984"/>
            </p:xfrm>
            <a:graphic>
              <a:graphicData uri="http://schemas.microsoft.com/office/powerpoint/2016/slidezoom">
                <pslz:sldZm>
                  <pslz:sldZmObj sldId="266" cId="245249836">
                    <pslz:zmPr id="{9255FEFC-5DDC-46E9-81F8-EB2F1827F07B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83971" cy="134098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슬라이드 확대/축소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1ED0AF6-7679-5047-83E5-4980B3DAD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95999" y="0"/>
                <a:ext cx="2383971" cy="134098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슬라이드 확대/축소 20">
                <a:extLst>
                  <a:ext uri="{FF2B5EF4-FFF2-40B4-BE49-F238E27FC236}">
                    <a16:creationId xmlns:a16="http://schemas.microsoft.com/office/drawing/2014/main" id="{B445A7D9-8F82-E6DE-83F2-A878731396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63040372"/>
                  </p:ext>
                </p:extLst>
              </p:nvPr>
            </p:nvGraphicFramePr>
            <p:xfrm>
              <a:off x="44848" y="5614988"/>
              <a:ext cx="2209800" cy="1243012"/>
            </p:xfrm>
            <a:graphic>
              <a:graphicData uri="http://schemas.microsoft.com/office/powerpoint/2016/slidezoom">
                <pslz:sldZm>
                  <pslz:sldZmObj sldId="272" cId="627563362">
                    <pslz:zmPr id="{0BA85DF2-780B-468E-B6C2-5737FF944B6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9800" cy="12430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슬라이드 확대/축소 2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445A7D9-8F82-E6DE-83F2-A878731396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48" y="5614988"/>
                <a:ext cx="2209800" cy="12430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슬라이드 확대/축소 22">
                <a:extLst>
                  <a:ext uri="{FF2B5EF4-FFF2-40B4-BE49-F238E27FC236}">
                    <a16:creationId xmlns:a16="http://schemas.microsoft.com/office/drawing/2014/main" id="{1AEF23CA-A15D-DEC4-2D73-4C61431FC3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471317"/>
                  </p:ext>
                </p:extLst>
              </p:nvPr>
            </p:nvGraphicFramePr>
            <p:xfrm>
              <a:off x="2209800" y="4268346"/>
              <a:ext cx="2299495" cy="1293466"/>
            </p:xfrm>
            <a:graphic>
              <a:graphicData uri="http://schemas.microsoft.com/office/powerpoint/2016/slidezoom">
                <pslz:sldZm>
                  <pslz:sldZmObj sldId="273" cId="3974184542">
                    <pslz:zmPr id="{9ACA3DB3-C30A-49A8-B365-169D6AB1DDA5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9495" cy="12934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슬라이드 확대/축소 2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1AEF23CA-A15D-DEC4-2D73-4C61431FC3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09800" y="4268346"/>
                <a:ext cx="2299495" cy="12934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슬라이드 확대/축소 24">
                <a:extLst>
                  <a:ext uri="{FF2B5EF4-FFF2-40B4-BE49-F238E27FC236}">
                    <a16:creationId xmlns:a16="http://schemas.microsoft.com/office/drawing/2014/main" id="{1CBF9D99-7229-1853-1801-1AECA39D63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0781462"/>
                  </p:ext>
                </p:extLst>
              </p:nvPr>
            </p:nvGraphicFramePr>
            <p:xfrm>
              <a:off x="2198913" y="5538987"/>
              <a:ext cx="2321267" cy="1305713"/>
            </p:xfrm>
            <a:graphic>
              <a:graphicData uri="http://schemas.microsoft.com/office/powerpoint/2016/slidezoom">
                <pslz:sldZm>
                  <pslz:sldZmObj sldId="274" cId="1503519902">
                    <pslz:zmPr id="{210C0AC4-0147-4AC6-A9AB-272096A2903A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21267" cy="13057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슬라이드 확대/축소 2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CBF9D99-7229-1853-1801-1AECA39D63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98913" y="5538987"/>
                <a:ext cx="2321267" cy="13057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슬라이드 확대/축소 26">
                <a:extLst>
                  <a:ext uri="{FF2B5EF4-FFF2-40B4-BE49-F238E27FC236}">
                    <a16:creationId xmlns:a16="http://schemas.microsoft.com/office/drawing/2014/main" id="{90688376-8C8A-6B23-8F28-FFED5B6CCA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7706254"/>
                  </p:ext>
                </p:extLst>
              </p:nvPr>
            </p:nvGraphicFramePr>
            <p:xfrm>
              <a:off x="4509295" y="4268346"/>
              <a:ext cx="2240112" cy="1260063"/>
            </p:xfrm>
            <a:graphic>
              <a:graphicData uri="http://schemas.microsoft.com/office/powerpoint/2016/slidezoom">
                <pslz:sldZm>
                  <pslz:sldZmObj sldId="275" cId="1637521261">
                    <pslz:zmPr id="{4F31FDE8-1553-43DA-9AC9-F28979E9273C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슬라이드 확대/축소 26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90688376-8C8A-6B23-8F28-FFED5B6CCA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509295" y="4268346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슬라이드 확대/축소 28">
                <a:extLst>
                  <a:ext uri="{FF2B5EF4-FFF2-40B4-BE49-F238E27FC236}">
                    <a16:creationId xmlns:a16="http://schemas.microsoft.com/office/drawing/2014/main" id="{95FA38F7-CBBF-5C2A-D4D9-8E13427B33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1351735"/>
                  </p:ext>
                </p:extLst>
              </p:nvPr>
            </p:nvGraphicFramePr>
            <p:xfrm>
              <a:off x="4509295" y="5528409"/>
              <a:ext cx="2240112" cy="1260063"/>
            </p:xfrm>
            <a:graphic>
              <a:graphicData uri="http://schemas.microsoft.com/office/powerpoint/2016/slidezoom">
                <pslz:sldZm>
                  <pslz:sldZmObj sldId="278" cId="2464778603">
                    <pslz:zmPr id="{BBEA30A4-7421-40E1-9A15-7A0D2F28C51F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슬라이드 확대/축소 2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5FA38F7-CBBF-5C2A-D4D9-8E13427B33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09295" y="5528409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슬라이드 확대/축소 30">
                <a:extLst>
                  <a:ext uri="{FF2B5EF4-FFF2-40B4-BE49-F238E27FC236}">
                    <a16:creationId xmlns:a16="http://schemas.microsoft.com/office/drawing/2014/main" id="{E5B966DB-2198-6975-C3AE-9E371871A3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505044"/>
                  </p:ext>
                </p:extLst>
              </p:nvPr>
            </p:nvGraphicFramePr>
            <p:xfrm>
              <a:off x="6763942" y="4268346"/>
              <a:ext cx="2258917" cy="1270641"/>
            </p:xfrm>
            <a:graphic>
              <a:graphicData uri="http://schemas.microsoft.com/office/powerpoint/2016/slidezoom">
                <pslz:sldZm>
                  <pslz:sldZmObj sldId="281" cId="4146568524">
                    <pslz:zmPr id="{A43CD9AC-C441-4255-93BA-1FCE9F70F99F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8917" cy="127064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슬라이드 확대/축소 30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E5B966DB-2198-6975-C3AE-9E371871A3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63942" y="4268346"/>
                <a:ext cx="2258917" cy="127064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슬라이드 확대/축소 34">
                <a:extLst>
                  <a:ext uri="{FF2B5EF4-FFF2-40B4-BE49-F238E27FC236}">
                    <a16:creationId xmlns:a16="http://schemas.microsoft.com/office/drawing/2014/main" id="{DF2196AA-D4BD-5B8D-39EF-6EF6A7DF6C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553254"/>
                  </p:ext>
                </p:extLst>
              </p:nvPr>
            </p:nvGraphicFramePr>
            <p:xfrm>
              <a:off x="44848" y="1378739"/>
              <a:ext cx="3926138" cy="2208453"/>
            </p:xfrm>
            <a:graphic>
              <a:graphicData uri="http://schemas.microsoft.com/office/powerpoint/2016/slidezoom">
                <pslz:sldZm>
                  <pslz:sldZmObj sldId="290" cId="1698413468">
                    <pslz:zmPr id="{27636742-7CB4-4DE2-9BEA-E02224DEB89F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26138" cy="220845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슬라이드 확대/축소 34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F2196AA-D4BD-5B8D-39EF-6EF6A7DF6C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848" y="1378739"/>
                <a:ext cx="3926138" cy="220845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슬라이드 확대/축소 3">
                <a:extLst>
                  <a:ext uri="{FF2B5EF4-FFF2-40B4-BE49-F238E27FC236}">
                    <a16:creationId xmlns:a16="http://schemas.microsoft.com/office/drawing/2014/main" id="{58689423-86BA-A24D-9661-AEE5B0A3D7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063777"/>
                  </p:ext>
                </p:extLst>
              </p:nvPr>
            </p:nvGraphicFramePr>
            <p:xfrm>
              <a:off x="6763942" y="5528409"/>
              <a:ext cx="2240112" cy="1260063"/>
            </p:xfrm>
            <a:graphic>
              <a:graphicData uri="http://schemas.microsoft.com/office/powerpoint/2016/slidezoom">
                <pslz:sldZm>
                  <pslz:sldZmObj sldId="292" cId="3582580756">
                    <pslz:zmPr id="{FC75C7F7-764F-4093-9824-85889CA3A5FF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112" cy="12600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슬라이드 확대/축소 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8689423-86BA-A24D-9661-AEE5B0A3D7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63942" y="5528409"/>
                <a:ext cx="2240112" cy="12600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1A8D2475-216B-FAB2-6C65-87A860202E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0337684"/>
                  </p:ext>
                </p:extLst>
              </p:nvPr>
            </p:nvGraphicFramePr>
            <p:xfrm>
              <a:off x="9018589" y="4246575"/>
              <a:ext cx="2299495" cy="1293466"/>
            </p:xfrm>
            <a:graphic>
              <a:graphicData uri="http://schemas.microsoft.com/office/powerpoint/2016/slidezoom">
                <pslz:sldZm>
                  <pslz:sldZmObj sldId="279" cId="2008612822">
                    <pslz:zmPr id="{DA644402-D16D-423A-AA61-BD720C313ED9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99495" cy="129346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슬라이드 확대/축소 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1A8D2475-216B-FAB2-6C65-87A860202E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018589" y="4246575"/>
                <a:ext cx="2299495" cy="129346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7185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A9430-18A3-A21F-5C6E-76B5E8BA6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66ECF-14D0-6028-788A-861E0ADD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Valorant</a:t>
            </a:r>
            <a:endParaRPr lang="ko-KR" altLang="en-US" sz="7200"/>
          </a:p>
        </p:txBody>
      </p:sp>
      <p:pic>
        <p:nvPicPr>
          <p:cNvPr id="8" name="그림 7" descr="텍스트, 폰트, 친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82F5B0-E3C9-F620-4FCC-8439125E6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657" y="0"/>
            <a:ext cx="6672943" cy="68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09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다채로움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1FF08D-C492-A58D-0E18-0B841C53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67" y="1349980"/>
            <a:ext cx="5068007" cy="532521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8563696-DFF0-5E1D-2F2C-0B3ADFBD800C}"/>
              </a:ext>
            </a:extLst>
          </p:cNvPr>
          <p:cNvSpPr txBox="1">
            <a:spLocks/>
          </p:cNvSpPr>
          <p:nvPr/>
        </p:nvSpPr>
        <p:spPr>
          <a:xfrm>
            <a:off x="0" y="244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Gradient</a:t>
            </a:r>
            <a:endParaRPr lang="ko-KR" altLang="en-US" sz="7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6DB4-A9D9-16C7-ED7A-49E9439E59AB}"/>
              </a:ext>
            </a:extLst>
          </p:cNvPr>
          <p:cNvSpPr txBox="1"/>
          <p:nvPr/>
        </p:nvSpPr>
        <p:spPr>
          <a:xfrm>
            <a:off x="6724651" y="980648"/>
            <a:ext cx="6330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hlinkClick r:id="rId3"/>
              </a:rPr>
              <a:t>https://www.youtube.com/watch?v=GHe5EGvXFgM</a:t>
            </a: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CBAC1-9451-26D6-B035-6350C3980934}"/>
              </a:ext>
            </a:extLst>
          </p:cNvPr>
          <p:cNvSpPr txBox="1"/>
          <p:nvPr/>
        </p:nvSpPr>
        <p:spPr>
          <a:xfrm>
            <a:off x="0" y="1567543"/>
            <a:ext cx="60147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OKLCH</a:t>
            </a:r>
            <a:r>
              <a:rPr lang="ko-KR" altLang="en-US"/>
              <a:t>를 사용한 그라디언트를 </a:t>
            </a:r>
            <a:r>
              <a:rPr lang="en-US" altLang="ko-KR"/>
              <a:t>GPU Shader</a:t>
            </a:r>
            <a:r>
              <a:rPr lang="ko-KR" altLang="en-US"/>
              <a:t>에 구현한다</a:t>
            </a:r>
            <a:r>
              <a:rPr lang="en-US" altLang="ko-KR"/>
              <a:t>.</a:t>
            </a:r>
          </a:p>
          <a:p>
            <a:r>
              <a:rPr lang="ko-KR" altLang="en-US"/>
              <a:t>위치를 가진 색상들의 집합으로 그라디언트를 표현하고</a:t>
            </a:r>
            <a:endParaRPr lang="en-US" altLang="ko-KR"/>
          </a:p>
          <a:p>
            <a:r>
              <a:rPr lang="en-US" altLang="ko-KR"/>
              <a:t>GPU</a:t>
            </a:r>
            <a:r>
              <a:rPr lang="ko-KR" altLang="en-US"/>
              <a:t>에서 출력한다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258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예술, 다채로움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60831C8-9772-78CC-FF49-39220E630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106" y="4232049"/>
            <a:ext cx="4436398" cy="2288494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C669CD3-ABEB-8A24-A0A7-C7652DE9E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To3DMesh</a:t>
            </a:r>
            <a:endParaRPr lang="ko-KR" altLang="en-US" sz="7200"/>
          </a:p>
        </p:txBody>
      </p:sp>
      <p:pic>
        <p:nvPicPr>
          <p:cNvPr id="3" name="그림 2" descr="디자인, 그래픽, 폰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31739B-5688-67BB-0283-635CFDDB3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2" y="2286000"/>
            <a:ext cx="4160750" cy="43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69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3EF96-D3DE-EF49-A547-586D7755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Dynamic Text Render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84D549-D262-65CC-16F6-15E567D8309C}"/>
              </a:ext>
            </a:extLst>
          </p:cNvPr>
          <p:cNvSpPr txBox="1"/>
          <p:nvPr/>
        </p:nvSpPr>
        <p:spPr>
          <a:xfrm>
            <a:off x="152401" y="1325563"/>
            <a:ext cx="66607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각 텍스트의 변수들을 실시간으로 변형시키고</a:t>
            </a:r>
            <a:endParaRPr lang="en-US" altLang="ko-KR"/>
          </a:p>
          <a:p>
            <a:r>
              <a:rPr lang="ko-KR" altLang="en-US"/>
              <a:t>매 프레임마다 다시 그리는 방식이다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게임의 상황에 따라 텍스트가 표현하는 방식이 달라질 수 있다</a:t>
            </a:r>
            <a:r>
              <a:rPr lang="en-US" altLang="ko-KR"/>
              <a:t>.</a:t>
            </a:r>
          </a:p>
          <a:p>
            <a:r>
              <a:rPr lang="en-US" altLang="ko-KR"/>
              <a:t>ex&gt; </a:t>
            </a:r>
            <a:r>
              <a:rPr lang="ko-KR" altLang="en-US"/>
              <a:t>덜덜 떠는 </a:t>
            </a:r>
            <a:r>
              <a:rPr lang="en-US" altLang="ko-KR"/>
              <a:t>NPC</a:t>
            </a:r>
            <a:r>
              <a:rPr lang="ko-KR" altLang="en-US"/>
              <a:t>의 대사 </a:t>
            </a:r>
            <a:r>
              <a:rPr lang="en-US" altLang="ko-KR"/>
              <a:t>: </a:t>
            </a:r>
            <a:r>
              <a:rPr lang="ko-KR" altLang="en-US"/>
              <a:t>덜덜 떨리는 텍스트로 렌더링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게임상황에 따라 다르게 렌더링할 수도 있지만</a:t>
            </a:r>
            <a:r>
              <a:rPr lang="en-US" altLang="ko-KR"/>
              <a:t>,</a:t>
            </a:r>
          </a:p>
          <a:p>
            <a:r>
              <a:rPr lang="en-US" altLang="ko-KR"/>
              <a:t>Animation</a:t>
            </a:r>
            <a:r>
              <a:rPr lang="ko-KR" altLang="en-US"/>
              <a:t>을 만들어 특별한 상황자체를 연출할 수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6726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F38CC-891B-2EAE-7A74-5F0FE81AC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67D41-481B-E37B-051A-DE4FD917A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Static Text Render</a:t>
            </a:r>
            <a:endParaRPr lang="ko-KR" altLang="en-US" sz="7200"/>
          </a:p>
        </p:txBody>
      </p:sp>
      <p:pic>
        <p:nvPicPr>
          <p:cNvPr id="4" name="그림 3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7051A6-A7EF-A525-E078-5039FF13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16" y="1210134"/>
            <a:ext cx="10706959" cy="513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9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1F738-41CF-8C64-7C77-E23EC264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A89FC1-4171-AA33-9351-9D932715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Animation</a:t>
            </a:r>
            <a:endParaRPr lang="ko-KR" altLang="en-US" sz="7200"/>
          </a:p>
        </p:txBody>
      </p:sp>
    </p:spTree>
    <p:extLst>
      <p:ext uri="{BB962C8B-B14F-4D97-AF65-F5344CB8AC3E}">
        <p14:creationId xmlns:p14="http://schemas.microsoft.com/office/powerpoint/2010/main" val="3015145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6A3A5-4699-A35A-535C-3C4AB095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CPU</a:t>
            </a:r>
            <a:r>
              <a:rPr lang="ko-KR" altLang="en-US" sz="7200"/>
              <a:t> </a:t>
            </a:r>
            <a:r>
              <a:rPr lang="en-US" altLang="ko-KR" sz="7200"/>
              <a:t>Effect</a:t>
            </a:r>
            <a:endParaRPr lang="ko-KR" altLang="en-US" sz="720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C679F4B5-8091-A341-DC7B-E9DD8853D4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841212"/>
                  </p:ext>
                </p:extLst>
              </p:nvPr>
            </p:nvGraphicFramePr>
            <p:xfrm>
              <a:off x="119741" y="1343817"/>
              <a:ext cx="4093029" cy="2302329"/>
            </p:xfrm>
            <a:graphic>
              <a:graphicData uri="http://schemas.microsoft.com/office/powerpoint/2016/slidezoom">
                <pslz:sldZm>
                  <pslz:sldZmObj sldId="265" cId="3581990409">
                    <pslz:zmPr id="{7767EF23-1188-4F7E-9B95-1B300EFAEB4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3029" cy="23023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79F4B5-8091-A341-DC7B-E9DD8853D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1" y="1343817"/>
                <a:ext cx="4093029" cy="23023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D98F5CC2-297E-ABD1-14CF-45159C49D4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5099260"/>
                  </p:ext>
                </p:extLst>
              </p:nvPr>
            </p:nvGraphicFramePr>
            <p:xfrm>
              <a:off x="4316184" y="1343816"/>
              <a:ext cx="4093029" cy="2302329"/>
            </p:xfrm>
            <a:graphic>
              <a:graphicData uri="http://schemas.microsoft.com/office/powerpoint/2016/slidezoom">
                <pslz:sldZm>
                  <pslz:sldZmObj sldId="269" cId="206024592">
                    <pslz:zmPr id="{99D97D35-5DC3-47A0-AF92-EC2849B1DAC5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93029" cy="230232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8F5CC2-297E-ABD1-14CF-45159C49D4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6184" y="1343816"/>
                <a:ext cx="4093029" cy="230232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747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9D045-75D9-A924-E77F-A3254CAE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구멍내기</a:t>
            </a:r>
          </a:p>
        </p:txBody>
      </p:sp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3BED8D-E1FB-F7E9-82B9-50F7162C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514" y="47153"/>
            <a:ext cx="6125430" cy="676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90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3B085-3B68-014A-13AC-7AA8B17D9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D48F9-E6DC-CC8C-6908-ECFF5EE1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7200"/>
              <a:t>글자 위치 조절</a:t>
            </a:r>
          </a:p>
        </p:txBody>
      </p:sp>
      <p:pic>
        <p:nvPicPr>
          <p:cNvPr id="4" name="그림 3" descr="시계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25BB63-CC99-BD79-A62D-283DF49A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1521903"/>
            <a:ext cx="5887272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4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8D82E-42D9-1DB4-FBD1-B17E2639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C0E58-C660-C769-19FB-E6800E9C4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레터링</a:t>
            </a:r>
            <a:endParaRPr lang="en-US" altLang="ko-KR"/>
          </a:p>
          <a:p>
            <a:r>
              <a:rPr lang="ko-KR" altLang="en-US"/>
              <a:t>획 정보 뽑기</a:t>
            </a:r>
          </a:p>
        </p:txBody>
      </p:sp>
      <p:pic>
        <p:nvPicPr>
          <p:cNvPr id="5" name="그림 4" descr="폰트, 타이포그래피, 그래픽, 화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B5D84D-3A50-B950-C4B1-2342BAC5F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848" y="761628"/>
            <a:ext cx="769727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9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E520A-D066-A8AC-CBC4-B11DEC5AE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970D87-29C6-776E-8779-3D9C9F893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3646714" y="854431"/>
            <a:ext cx="4898571" cy="51491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A6DBD73-76B2-59DC-3260-A9D8CF3A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SDF (Signed Distance Field)</a:t>
            </a:r>
            <a:endParaRPr lang="ko-KR" alt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663E9-413E-CD6C-7FD0-3B54C0F2B991}"/>
              </a:ext>
            </a:extLst>
          </p:cNvPr>
          <p:cNvSpPr txBox="1"/>
          <p:nvPr/>
        </p:nvSpPr>
        <p:spPr>
          <a:xfrm>
            <a:off x="0" y="1364120"/>
            <a:ext cx="428995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글자를 이루는 외곽선을 기준으로</a:t>
            </a:r>
            <a:endParaRPr lang="en-US" altLang="ko-KR"/>
          </a:p>
          <a:p>
            <a:r>
              <a:rPr lang="ko-KR" altLang="en-US"/>
              <a:t>한 픽셀은 외곽선과의 최소거리를</a:t>
            </a:r>
            <a:endParaRPr lang="en-US" altLang="ko-KR"/>
          </a:p>
          <a:p>
            <a:r>
              <a:rPr lang="ko-KR" altLang="en-US"/>
              <a:t>저장한다</a:t>
            </a:r>
            <a:r>
              <a:rPr lang="en-US" altLang="ko-KR"/>
              <a:t>.</a:t>
            </a:r>
          </a:p>
          <a:p>
            <a:r>
              <a:rPr lang="ko-KR" altLang="en-US"/>
              <a:t>부호는 </a:t>
            </a:r>
            <a:endParaRPr lang="en-US" altLang="ko-KR"/>
          </a:p>
          <a:p>
            <a:r>
              <a:rPr lang="ko-KR" altLang="en-US"/>
              <a:t>내부일 경우 음수</a:t>
            </a:r>
            <a:endParaRPr lang="en-US" altLang="ko-KR"/>
          </a:p>
          <a:p>
            <a:r>
              <a:rPr lang="ko-KR" altLang="en-US"/>
              <a:t>외부일 경우 양수가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이것을 활용해 다양한 글자의 효과를</a:t>
            </a:r>
            <a:endParaRPr lang="en-US" altLang="ko-KR"/>
          </a:p>
          <a:p>
            <a:r>
              <a:rPr lang="ko-KR" altLang="en-US"/>
              <a:t>구현이 가능하다</a:t>
            </a:r>
            <a:r>
              <a:rPr lang="en-US" altLang="ko-KR"/>
              <a:t>.</a:t>
            </a:r>
          </a:p>
          <a:p>
            <a:r>
              <a:rPr lang="ko-KR" altLang="en-US"/>
              <a:t>기본적으로 출력할 픽셀의 값의</a:t>
            </a:r>
            <a:endParaRPr lang="en-US" altLang="ko-KR"/>
          </a:p>
          <a:p>
            <a:r>
              <a:rPr lang="ko-KR" altLang="en-US"/>
              <a:t>최소값과 최대값을 지정하면 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(-128 ~ 0) : </a:t>
            </a:r>
            <a:r>
              <a:rPr lang="ko-KR" altLang="en-US"/>
              <a:t>내부가 찬 글자</a:t>
            </a:r>
            <a:r>
              <a:rPr lang="en-US" altLang="ko-KR"/>
              <a:t>.</a:t>
            </a:r>
          </a:p>
          <a:p>
            <a:r>
              <a:rPr lang="en-US" altLang="ko-KR"/>
              <a:t>(0 ~ 127) : </a:t>
            </a:r>
            <a:r>
              <a:rPr lang="ko-KR" altLang="en-US"/>
              <a:t>외부만 차고 내부는 빈 글자</a:t>
            </a:r>
            <a:r>
              <a:rPr lang="en-US" altLang="ko-KR"/>
              <a:t>.</a:t>
            </a:r>
          </a:p>
          <a:p>
            <a:r>
              <a:rPr lang="en-US" altLang="ko-KR"/>
              <a:t>(-128 ~ 30) : </a:t>
            </a:r>
            <a:r>
              <a:rPr lang="ko-KR" altLang="en-US"/>
              <a:t>조금 굵은 글자</a:t>
            </a:r>
            <a:endParaRPr lang="en-US" altLang="ko-KR"/>
          </a:p>
          <a:p>
            <a:r>
              <a:rPr lang="en-US" altLang="ko-KR"/>
              <a:t>(0 ~ 0) : </a:t>
            </a:r>
            <a:r>
              <a:rPr lang="ko-KR" altLang="en-US"/>
              <a:t>외곽선</a:t>
            </a:r>
            <a:endParaRPr lang="en-US" altLang="ko-KR"/>
          </a:p>
          <a:p>
            <a:r>
              <a:rPr lang="en-US" altLang="ko-KR"/>
              <a:t>(-15 ~ 15) : </a:t>
            </a:r>
            <a:r>
              <a:rPr lang="ko-KR" altLang="en-US"/>
              <a:t>조금 굵은 외곽선</a:t>
            </a:r>
            <a:endParaRPr lang="en-US" altLang="ko-KR"/>
          </a:p>
          <a:p>
            <a:r>
              <a:rPr lang="ko-KR" altLang="en-US"/>
              <a:t>등등</a:t>
            </a:r>
            <a:r>
              <a:rPr lang="en-US" altLang="ko-KR"/>
              <a:t>..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BFDD16EC-183A-0FD4-363B-76872DD63C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8603959"/>
                  </p:ext>
                </p:extLst>
              </p:nvPr>
            </p:nvGraphicFramePr>
            <p:xfrm>
              <a:off x="8241578" y="4635888"/>
              <a:ext cx="3950421" cy="2222112"/>
            </p:xfrm>
            <a:graphic>
              <a:graphicData uri="http://schemas.microsoft.com/office/powerpoint/2016/slidezoom">
                <pslz:sldZm>
                  <pslz:sldZmObj sldId="282" cId="273687659">
                    <pslz:zmPr id="{715FAB07-E697-47AD-8581-1A3CF6CBE81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0421" cy="222211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FDD16EC-183A-0FD4-363B-76872DD63C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1578" y="4635888"/>
                <a:ext cx="3950421" cy="222211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EB6C1A93-1C6A-0D1C-ED32-26317F3FB6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2085591"/>
                  </p:ext>
                </p:extLst>
              </p:nvPr>
            </p:nvGraphicFramePr>
            <p:xfrm>
              <a:off x="8241579" y="2299705"/>
              <a:ext cx="3950420" cy="2222111"/>
            </p:xfrm>
            <a:graphic>
              <a:graphicData uri="http://schemas.microsoft.com/office/powerpoint/2016/slidezoom">
                <pslz:sldZm>
                  <pslz:sldZmObj sldId="283" cId="2364243118">
                    <pslz:zmPr id="{A0E68BE7-CBB7-4709-816B-C144A32F81C6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50420" cy="22221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B6C1A93-1C6A-0D1C-ED32-26317F3FB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1579" y="2299705"/>
                <a:ext cx="3950420" cy="22221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152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00055F-E006-8973-7167-D0C7A787BC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</a:t>
            </a:r>
            <a:r>
              <a:rPr lang="ko-KR" altLang="en-US" sz="7200"/>
              <a:t> 여유있는 공간 확보</a:t>
            </a:r>
          </a:p>
        </p:txBody>
      </p:sp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42EAD8-1140-D218-9795-06B335274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7827" y="1325563"/>
            <a:ext cx="4898571" cy="51491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83EC94-B661-909E-F2A6-D61E2C6251D3}"/>
              </a:ext>
            </a:extLst>
          </p:cNvPr>
          <p:cNvSpPr/>
          <p:nvPr/>
        </p:nvSpPr>
        <p:spPr>
          <a:xfrm>
            <a:off x="587826" y="1325563"/>
            <a:ext cx="4898572" cy="5149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201351-3724-E77D-B50B-10F8467E5637}"/>
              </a:ext>
            </a:extLst>
          </p:cNvPr>
          <p:cNvSpPr/>
          <p:nvPr/>
        </p:nvSpPr>
        <p:spPr>
          <a:xfrm>
            <a:off x="587826" y="1325562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CD3577-6DB1-8307-14CB-05F9C9E96B27}"/>
              </a:ext>
            </a:extLst>
          </p:cNvPr>
          <p:cNvSpPr/>
          <p:nvPr/>
        </p:nvSpPr>
        <p:spPr>
          <a:xfrm>
            <a:off x="587826" y="3897085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1D4485-4E3E-A462-C164-2A9D2CF601D0}"/>
              </a:ext>
            </a:extLst>
          </p:cNvPr>
          <p:cNvSpPr/>
          <p:nvPr/>
        </p:nvSpPr>
        <p:spPr>
          <a:xfrm>
            <a:off x="3037108" y="3906226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DA1666-7610-F700-FD17-653168CAC513}"/>
              </a:ext>
            </a:extLst>
          </p:cNvPr>
          <p:cNvSpPr/>
          <p:nvPr/>
        </p:nvSpPr>
        <p:spPr>
          <a:xfrm>
            <a:off x="3037106" y="1325561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56B36E-A128-9065-0957-4C0722078CBD}"/>
              </a:ext>
            </a:extLst>
          </p:cNvPr>
          <p:cNvSpPr/>
          <p:nvPr/>
        </p:nvSpPr>
        <p:spPr>
          <a:xfrm>
            <a:off x="1812470" y="2605229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25E0AA-F98D-8B4C-064D-30A08DB07AC0}"/>
              </a:ext>
            </a:extLst>
          </p:cNvPr>
          <p:cNvSpPr txBox="1"/>
          <p:nvPr/>
        </p:nvSpPr>
        <p:spPr>
          <a:xfrm>
            <a:off x="5908747" y="1325561"/>
            <a:ext cx="58609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때로 여러 이펙트를 추가하다보면</a:t>
            </a:r>
            <a:r>
              <a:rPr lang="en-US" altLang="ko-KR"/>
              <a:t>,</a:t>
            </a:r>
          </a:p>
          <a:p>
            <a:r>
              <a:rPr lang="ko-KR" altLang="en-US"/>
              <a:t>본래 영역을 벗어난 채로 렌더링 되는경우가 있다</a:t>
            </a:r>
            <a:r>
              <a:rPr lang="en-US" altLang="ko-KR"/>
              <a:t>.</a:t>
            </a:r>
          </a:p>
          <a:p>
            <a:r>
              <a:rPr lang="ko-KR" altLang="en-US"/>
              <a:t>이를 자유롭게 하기 위해</a:t>
            </a:r>
            <a:r>
              <a:rPr lang="en-US" altLang="ko-KR"/>
              <a:t>,</a:t>
            </a:r>
          </a:p>
          <a:p>
            <a:r>
              <a:rPr lang="ko-KR" altLang="en-US"/>
              <a:t>또 </a:t>
            </a:r>
            <a:r>
              <a:rPr lang="en-US" altLang="ko-KR"/>
              <a:t>SDF</a:t>
            </a:r>
            <a:r>
              <a:rPr lang="ko-KR" altLang="en-US"/>
              <a:t>의 거리 정보를 보다 활용성 있게 사용하기 위해</a:t>
            </a:r>
            <a:endParaRPr lang="en-US" altLang="ko-KR"/>
          </a:p>
          <a:p>
            <a:r>
              <a:rPr lang="ko-KR" altLang="en-US"/>
              <a:t>텍스트 크기를 가로 새로 </a:t>
            </a:r>
            <a:r>
              <a:rPr lang="en-US" altLang="ko-KR"/>
              <a:t>2</a:t>
            </a:r>
            <a:r>
              <a:rPr lang="ko-KR" altLang="en-US"/>
              <a:t>배씩</a:t>
            </a:r>
            <a:r>
              <a:rPr lang="en-US" altLang="ko-KR"/>
              <a:t>. </a:t>
            </a:r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배로 늘리고</a:t>
            </a:r>
            <a:r>
              <a:rPr lang="en-US" altLang="ko-KR"/>
              <a:t>,</a:t>
            </a:r>
          </a:p>
          <a:p>
            <a:r>
              <a:rPr lang="ko-KR" altLang="en-US"/>
              <a:t>대신 픽셀 하나의 포맷을 한 바이트로 고정시켰다</a:t>
            </a:r>
            <a:r>
              <a:rPr lang="en-US" altLang="ko-KR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42ADA-0143-62E2-2B55-AA7B2EDE85A7}"/>
              </a:ext>
            </a:extLst>
          </p:cNvPr>
          <p:cNvSpPr txBox="1"/>
          <p:nvPr/>
        </p:nvSpPr>
        <p:spPr>
          <a:xfrm>
            <a:off x="1685437" y="521419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본래 글자의 영역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424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915A38F-D73F-77DA-CEC5-C85080E3E59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/>
              <a:t>SDF</a:t>
            </a:r>
            <a:r>
              <a:rPr lang="ko-KR" altLang="en-US" sz="7200"/>
              <a:t> 글자 토막내어 로드</a:t>
            </a:r>
          </a:p>
        </p:txBody>
      </p:sp>
      <p:pic>
        <p:nvPicPr>
          <p:cNvPr id="5" name="그림 4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E93EC3-072B-9D78-CD9A-99763FF3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587827" y="1325563"/>
            <a:ext cx="4898571" cy="5149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E7855-892C-CD80-15CD-1F9780227E7C}"/>
              </a:ext>
            </a:extLst>
          </p:cNvPr>
          <p:cNvSpPr txBox="1"/>
          <p:nvPr/>
        </p:nvSpPr>
        <p:spPr>
          <a:xfrm>
            <a:off x="5889171" y="1222477"/>
            <a:ext cx="50727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SDF</a:t>
            </a:r>
            <a:r>
              <a:rPr lang="ko-KR" altLang="en-US"/>
              <a:t>를 로드하는 과정은 다음과 같다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en-US" altLang="ko-KR"/>
              <a:t>TTF</a:t>
            </a:r>
            <a:r>
              <a:rPr lang="ko-KR" altLang="en-US"/>
              <a:t>에서 아웃라인 데이터를 가져온 후 텍스쳐에 </a:t>
            </a:r>
            <a:r>
              <a:rPr lang="en-US" altLang="ko-KR"/>
              <a:t>0 </a:t>
            </a:r>
            <a:r>
              <a:rPr lang="ko-KR" altLang="en-US"/>
              <a:t>선을 그린다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r>
              <a:rPr lang="ko-KR" altLang="en-US"/>
              <a:t>그려진 선을 기준으로 내부와 외부를 계산한다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모든 픽셀을 돌며 아웃라인과의 가장 가까운 거리를 얻어 픽셀에 저장한다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TTF</a:t>
            </a:r>
            <a:r>
              <a:rPr lang="ko-KR" altLang="en-US"/>
              <a:t>의 아웃라인은 곂치지 않으면 따로 저장되기 때문에</a:t>
            </a:r>
            <a:r>
              <a:rPr lang="en-US" altLang="ko-KR"/>
              <a:t>, </a:t>
            </a:r>
          </a:p>
          <a:p>
            <a:r>
              <a:rPr lang="ko-KR" altLang="en-US"/>
              <a:t>아웃라인을 그리는 과정에서 각자를 나눌 수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이때 그것을 나누기 위해 본래 글자의 영역만한</a:t>
            </a:r>
            <a:endParaRPr lang="en-US" altLang="ko-KR"/>
          </a:p>
          <a:p>
            <a:r>
              <a:rPr lang="ko-KR" altLang="en-US"/>
              <a:t>토막</a:t>
            </a:r>
            <a:r>
              <a:rPr lang="en-US" altLang="ko-KR"/>
              <a:t>Texture(Pixel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UINT8) </a:t>
            </a:r>
            <a:r>
              <a:rPr lang="ko-KR" altLang="en-US"/>
              <a:t>을 만들고</a:t>
            </a:r>
            <a:endParaRPr lang="en-US" altLang="ko-KR"/>
          </a:p>
          <a:p>
            <a:r>
              <a:rPr lang="ko-KR" altLang="en-US"/>
              <a:t>내외부를 계산하고 입력할때 토막텍스쳐에도</a:t>
            </a:r>
            <a:endParaRPr lang="en-US" altLang="ko-KR"/>
          </a:p>
          <a:p>
            <a:r>
              <a:rPr lang="en-US" altLang="ko-KR"/>
              <a:t>N</a:t>
            </a:r>
            <a:r>
              <a:rPr lang="ko-KR" altLang="en-US"/>
              <a:t>번째 토막일시 </a:t>
            </a:r>
            <a:r>
              <a:rPr lang="en-US" altLang="ko-KR"/>
              <a:t>1 &lt;&lt; N </a:t>
            </a:r>
            <a:r>
              <a:rPr lang="ko-KR" altLang="en-US"/>
              <a:t>의 값을 오어링한다</a:t>
            </a:r>
            <a:r>
              <a:rPr lang="en-US" altLang="ko-KR"/>
              <a:t>.</a:t>
            </a:r>
          </a:p>
          <a:p>
            <a:r>
              <a:rPr lang="ko-KR" altLang="en-US"/>
              <a:t>그래서 한 글자</a:t>
            </a:r>
            <a:r>
              <a:rPr lang="en-US" altLang="ko-KR"/>
              <a:t>(w, h)</a:t>
            </a:r>
            <a:r>
              <a:rPr lang="ko-KR" altLang="en-US"/>
              <a:t>를 로드하면 </a:t>
            </a:r>
            <a:endParaRPr lang="en-US" altLang="ko-KR"/>
          </a:p>
          <a:p>
            <a:r>
              <a:rPr lang="ko-KR" altLang="en-US"/>
              <a:t>할당하는 데이터는 </a:t>
            </a:r>
            <a:r>
              <a:rPr lang="en-US" altLang="ko-KR"/>
              <a:t>(5wh)</a:t>
            </a:r>
            <a:r>
              <a:rPr lang="ko-KR" altLang="en-US"/>
              <a:t>바이트이고</a:t>
            </a:r>
            <a:endParaRPr lang="en-US" altLang="ko-KR"/>
          </a:p>
          <a:p>
            <a:r>
              <a:rPr lang="ko-KR" altLang="en-US"/>
              <a:t>토막은 최대 </a:t>
            </a:r>
            <a:r>
              <a:rPr lang="en-US" altLang="ko-KR"/>
              <a:t>8</a:t>
            </a:r>
            <a:r>
              <a:rPr lang="ko-KR" altLang="en-US"/>
              <a:t>토막까지 가능하다</a:t>
            </a:r>
            <a:r>
              <a:rPr lang="en-US" altLang="ko-KR"/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9E81F-9E52-D75B-D67E-EF1F1B5C8286}"/>
              </a:ext>
            </a:extLst>
          </p:cNvPr>
          <p:cNvSpPr/>
          <p:nvPr/>
        </p:nvSpPr>
        <p:spPr>
          <a:xfrm>
            <a:off x="587826" y="1325563"/>
            <a:ext cx="4898572" cy="51491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49B89A-DF11-3A28-943F-94556C0CC851}"/>
              </a:ext>
            </a:extLst>
          </p:cNvPr>
          <p:cNvSpPr/>
          <p:nvPr/>
        </p:nvSpPr>
        <p:spPr>
          <a:xfrm>
            <a:off x="587826" y="1325562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13B02E-2B5E-403E-9AEB-95E5AFB1E140}"/>
              </a:ext>
            </a:extLst>
          </p:cNvPr>
          <p:cNvSpPr/>
          <p:nvPr/>
        </p:nvSpPr>
        <p:spPr>
          <a:xfrm>
            <a:off x="587826" y="3897085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F30CF6-3793-A62F-389F-95EE500B2677}"/>
              </a:ext>
            </a:extLst>
          </p:cNvPr>
          <p:cNvSpPr/>
          <p:nvPr/>
        </p:nvSpPr>
        <p:spPr>
          <a:xfrm>
            <a:off x="3037108" y="3906226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E5D787-EEBE-33FF-A150-5D47B7EA237E}"/>
              </a:ext>
            </a:extLst>
          </p:cNvPr>
          <p:cNvSpPr/>
          <p:nvPr/>
        </p:nvSpPr>
        <p:spPr>
          <a:xfrm>
            <a:off x="3037106" y="1325561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3F5127-7ACF-3FBC-C9FA-4A707491E8B8}"/>
              </a:ext>
            </a:extLst>
          </p:cNvPr>
          <p:cNvSpPr/>
          <p:nvPr/>
        </p:nvSpPr>
        <p:spPr>
          <a:xfrm>
            <a:off x="1812470" y="2605229"/>
            <a:ext cx="2449288" cy="257152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8FE4E-8620-E485-71D8-6B57F3484ECA}"/>
              </a:ext>
            </a:extLst>
          </p:cNvPr>
          <p:cNvSpPr txBox="1"/>
          <p:nvPr/>
        </p:nvSpPr>
        <p:spPr>
          <a:xfrm>
            <a:off x="1685437" y="521419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본래 글자의 영역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687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친필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EB67618-799B-6AB2-3FC4-0C25F5E3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277"/>
            <a:ext cx="8275990" cy="434563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CEA394A-67C1-9995-567D-5B185DF512E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7200"/>
              <a:t>아웃라인으로 획 정보 뽑기</a:t>
            </a:r>
          </a:p>
        </p:txBody>
      </p:sp>
    </p:spTree>
    <p:extLst>
      <p:ext uri="{BB962C8B-B14F-4D97-AF65-F5344CB8AC3E}">
        <p14:creationId xmlns:p14="http://schemas.microsoft.com/office/powerpoint/2010/main" val="350226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2A2AD-CBD5-4330-2257-85ABEA1A5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EF579-1A62-B121-FF48-17E7C090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UVtoUV</a:t>
            </a:r>
            <a:endParaRPr lang="ko-KR" alt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156C83-567D-963D-93A3-CB7E9FAAFE61}"/>
              </a:ext>
            </a:extLst>
          </p:cNvPr>
          <p:cNvSpPr txBox="1"/>
          <p:nvPr/>
        </p:nvSpPr>
        <p:spPr>
          <a:xfrm>
            <a:off x="168662" y="1301295"/>
            <a:ext cx="98671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UVtoUV : </a:t>
            </a:r>
            <a:r>
              <a:rPr lang="ko-KR" altLang="en-US"/>
              <a:t>어떤 텍스쳐를 그릴때</a:t>
            </a:r>
            <a:r>
              <a:rPr lang="en-US" altLang="ko-KR"/>
              <a:t>, UV</a:t>
            </a:r>
            <a:r>
              <a:rPr lang="ko-KR" altLang="en-US"/>
              <a:t>를 변형하여 그리기 위해</a:t>
            </a:r>
            <a:endParaRPr lang="en-US" altLang="ko-KR"/>
          </a:p>
          <a:p>
            <a:r>
              <a:rPr lang="ko-KR" altLang="en-US"/>
              <a:t>사용하는 함수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Texture</a:t>
            </a:r>
            <a:r>
              <a:rPr lang="ko-KR" altLang="en-US"/>
              <a:t>일수도</a:t>
            </a:r>
            <a:r>
              <a:rPr lang="en-US" altLang="ko-KR"/>
              <a:t>, </a:t>
            </a:r>
            <a:r>
              <a:rPr lang="ko-KR" altLang="en-US"/>
              <a:t>사용자 정의 함수일 수도 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사용자 정의 함수의 경우 </a:t>
            </a:r>
            <a:r>
              <a:rPr lang="en-US" altLang="ko-KR"/>
              <a:t>GPU</a:t>
            </a:r>
            <a:r>
              <a:rPr lang="ko-KR" altLang="en-US"/>
              <a:t>에서 돌아가야 하기 때문에</a:t>
            </a:r>
            <a:endParaRPr lang="en-US" altLang="ko-KR"/>
          </a:p>
          <a:p>
            <a:r>
              <a:rPr lang="ko-KR" altLang="en-US"/>
              <a:t>직접 </a:t>
            </a:r>
            <a:r>
              <a:rPr lang="en-US" altLang="ko-KR"/>
              <a:t>hlsl </a:t>
            </a:r>
            <a:r>
              <a:rPr lang="ko-KR" altLang="en-US"/>
              <a:t>셰이더에 함수를 작성해내야 한다</a:t>
            </a:r>
            <a:r>
              <a:rPr lang="en-US" altLang="ko-KR"/>
              <a:t>.</a:t>
            </a:r>
          </a:p>
          <a:p>
            <a:r>
              <a:rPr lang="ko-KR" altLang="en-US"/>
              <a:t>이건 꽤나 쉽지 않을 수 있다</a:t>
            </a:r>
            <a:r>
              <a:rPr lang="en-US" altLang="ko-KR"/>
              <a:t>. </a:t>
            </a:r>
            <a:r>
              <a:rPr lang="ko-KR" altLang="en-US"/>
              <a:t>특별한 상황이 없다면 </a:t>
            </a:r>
            <a:r>
              <a:rPr lang="en-US" altLang="ko-KR"/>
              <a:t>Non Linear Transform</a:t>
            </a:r>
            <a:r>
              <a:rPr lang="ko-KR" altLang="en-US"/>
              <a:t>을 사용할 예정이다</a:t>
            </a:r>
            <a:r>
              <a:rPr lang="en-US" altLang="ko-KR"/>
              <a:t>.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F17B6714-EC2B-287C-5475-90A6C0F760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852914"/>
                  </p:ext>
                </p:extLst>
              </p:nvPr>
            </p:nvGraphicFramePr>
            <p:xfrm>
              <a:off x="0" y="3633886"/>
              <a:ext cx="5731756" cy="3224113"/>
            </p:xfrm>
            <a:graphic>
              <a:graphicData uri="http://schemas.microsoft.com/office/powerpoint/2016/slidezoom">
                <pslz:sldZm>
                  <pslz:sldZmObj sldId="271" cId="2665061744">
                    <pslz:zmPr id="{63AC22CC-4156-48FB-8A3D-F7C33B537E11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1756" cy="3224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7B6714-EC2B-287C-5475-90A6C0F760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3633886"/>
                <a:ext cx="5731756" cy="3224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3B368828-12BF-3E8C-050D-737DC22B71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7749184"/>
                  </p:ext>
                </p:extLst>
              </p:nvPr>
            </p:nvGraphicFramePr>
            <p:xfrm>
              <a:off x="6460244" y="3633885"/>
              <a:ext cx="5731756" cy="3224113"/>
            </p:xfrm>
            <a:graphic>
              <a:graphicData uri="http://schemas.microsoft.com/office/powerpoint/2016/slidezoom">
                <pslz:sldZm>
                  <pslz:sldZmObj sldId="270" cId="3149056876">
                    <pslz:zmPr id="{B5ADB14C-1BD0-40E5-A1DE-A5CD42A1CF1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31756" cy="32241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B368828-12BF-3E8C-050D-737DC22B7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0244" y="3633885"/>
                <a:ext cx="5731756" cy="322411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24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CE7B019-750B-8378-DA4E-C8CB56D7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/>
              <a:t>UVtoUV Texture</a:t>
            </a:r>
            <a:endParaRPr lang="ko-KR" altLang="en-US" sz="7200"/>
          </a:p>
        </p:txBody>
      </p:sp>
      <p:pic>
        <p:nvPicPr>
          <p:cNvPr id="5" name="그림 4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0BA0E3-C5BD-E884-62FE-9997C5874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805" y="0"/>
            <a:ext cx="3537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6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739</Words>
  <Application>Microsoft Office PowerPoint</Application>
  <PresentationFormat>와이드스크린</PresentationFormat>
  <Paragraphs>153</Paragraphs>
  <Slides>39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TextRendering</vt:lpstr>
      <vt:lpstr>PowerPoint 프레젠테이션</vt:lpstr>
      <vt:lpstr>SDF Text</vt:lpstr>
      <vt:lpstr>SDF (Signed Distance Field)</vt:lpstr>
      <vt:lpstr>PowerPoint 프레젠테이션</vt:lpstr>
      <vt:lpstr>PowerPoint 프레젠테이션</vt:lpstr>
      <vt:lpstr>PowerPoint 프레젠테이션</vt:lpstr>
      <vt:lpstr>UVtoUV</vt:lpstr>
      <vt:lpstr>UVtoUV Texture</vt:lpstr>
      <vt:lpstr>Non Linear Transform</vt:lpstr>
      <vt:lpstr>PowerPoint 프레젠테이션</vt:lpstr>
      <vt:lpstr>PowerPoint 프레젠테이션</vt:lpstr>
      <vt:lpstr>PowerPoint 프레젠테이션</vt:lpstr>
      <vt:lpstr>빌보드</vt:lpstr>
      <vt:lpstr>PowerPoint 프레젠테이션</vt:lpstr>
      <vt:lpstr>PowerPoint 프레젠테이션</vt:lpstr>
      <vt:lpstr>토막내기</vt:lpstr>
      <vt:lpstr>반복 패턴</vt:lpstr>
      <vt:lpstr>Geometry Glitch</vt:lpstr>
      <vt:lpstr>Pixel Glitch</vt:lpstr>
      <vt:lpstr>Pixelize</vt:lpstr>
      <vt:lpstr>Noise</vt:lpstr>
      <vt:lpstr>RangeCut</vt:lpstr>
      <vt:lpstr>Vanishing point</vt:lpstr>
      <vt:lpstr>Slice</vt:lpstr>
      <vt:lpstr>Font Transition</vt:lpstr>
      <vt:lpstr>Mesh Text</vt:lpstr>
      <vt:lpstr>PowerPoint 프레젠테이션</vt:lpstr>
      <vt:lpstr>PowerPoint 프레젠테이션</vt:lpstr>
      <vt:lpstr>Valorant</vt:lpstr>
      <vt:lpstr>PowerPoint 프레젠테이션</vt:lpstr>
      <vt:lpstr>To3DMesh</vt:lpstr>
      <vt:lpstr>Dynamic Text Render</vt:lpstr>
      <vt:lpstr>Static Text Render</vt:lpstr>
      <vt:lpstr>Animation</vt:lpstr>
      <vt:lpstr>CPU Effect</vt:lpstr>
      <vt:lpstr>구멍내기</vt:lpstr>
      <vt:lpstr>글자 위치 조절</vt:lpstr>
      <vt:lpstr>연구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노훈철(2021180007)</dc:creator>
  <cp:lastModifiedBy>노훈철(2021180007)</cp:lastModifiedBy>
  <cp:revision>34</cp:revision>
  <dcterms:created xsi:type="dcterms:W3CDTF">2026-01-28T19:25:32Z</dcterms:created>
  <dcterms:modified xsi:type="dcterms:W3CDTF">2026-01-29T22:18:02Z</dcterms:modified>
</cp:coreProperties>
</file>